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5" r:id="rId2"/>
    <p:sldId id="321" r:id="rId3"/>
    <p:sldId id="323" r:id="rId4"/>
    <p:sldId id="336" r:id="rId5"/>
    <p:sldId id="337" r:id="rId6"/>
    <p:sldId id="329" r:id="rId7"/>
    <p:sldId id="338" r:id="rId8"/>
    <p:sldId id="33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782"/>
    <a:srgbClr val="99CCFF"/>
    <a:srgbClr val="8AD8ED"/>
    <a:srgbClr val="A7ACA2"/>
    <a:srgbClr val="F6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86ECB-FBD3-43B8-BFBB-A8ADFDA58AFA}" v="8" dt="2023-09-29T15:37:14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1473E-79B8-41D6-AD87-DD0C0DFF64EA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ADCE4-4F18-478A-B99B-97BC0116A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6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A85E-341C-4C58-A81E-42AAE0E45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F2283-A927-4A3D-978A-54C541DEF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60B70-7B5E-4BE1-B769-D31985A0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40A8-A2FF-4B30-912C-DE451A2269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76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3142-B991-4901-8F31-579738C3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4C0F5-D900-4806-A447-AFF3E591C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14B35-5C7C-4151-8F6E-57C1B7DC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40A8-A2FF-4B30-912C-DE451A2269C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9A505-11CC-4A36-9A8F-34AFD30F7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9685" y="421776"/>
            <a:ext cx="613673" cy="58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9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B735-B144-4432-9DA3-263775AB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A7D1-858B-4467-81A4-30B6885BA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4646"/>
            <a:ext cx="5181600" cy="4882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55CBE-875A-4206-8C68-5377F183E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4646"/>
            <a:ext cx="5181600" cy="48823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74910-9182-4650-96C5-4B6693E6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40A8-A2FF-4B30-912C-DE451A2269C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778750-521C-4566-BA14-7AD31F0ED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9685" y="421776"/>
            <a:ext cx="613673" cy="58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0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7642-4635-4340-BEB5-3EB8FEC73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2358"/>
            <a:ext cx="10514012" cy="654440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3F356-F443-4C90-9F89-2055F5D54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66887"/>
            <a:ext cx="6172200" cy="44941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9FF7F-5DAB-41E8-924F-7B197D08D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66887"/>
            <a:ext cx="3932237" cy="45021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D6D68-ACE4-427A-B0F2-C809C5D3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40A8-A2FF-4B30-912C-DE451A2269C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B9628-F622-4581-9653-A1E343F55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9685" y="421776"/>
            <a:ext cx="613673" cy="58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0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266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3142-B991-4901-8F31-579738C3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4C0F5-D900-4806-A447-AFF3E591C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14B35-5C7C-4151-8F6E-57C1B7DC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0824" y="6356350"/>
            <a:ext cx="512975" cy="365125"/>
          </a:xfrm>
        </p:spPr>
        <p:txBody>
          <a:bodyPr/>
          <a:lstStyle/>
          <a:p>
            <a:fld id="{34CD40A8-A2FF-4B30-912C-DE451A2269C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6FA1B-05F0-4123-ADC0-3E7EF47FC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709" y="402739"/>
            <a:ext cx="653900" cy="6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48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266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3142-B991-4901-8F31-579738C3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4C0F5-D900-4806-A447-AFF3E591C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14B35-5C7C-4151-8F6E-57C1B7DC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0824" y="6356350"/>
            <a:ext cx="512975" cy="365125"/>
          </a:xfrm>
        </p:spPr>
        <p:txBody>
          <a:bodyPr/>
          <a:lstStyle/>
          <a:p>
            <a:fld id="{34CD40A8-A2FF-4B30-912C-DE451A2269C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6FA1B-05F0-4123-ADC0-3E7EF47FC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709" y="402739"/>
            <a:ext cx="653900" cy="618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606CBA-8451-40BE-8C98-C0EBAD2CFB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3" y="5377758"/>
            <a:ext cx="12191994" cy="1441260"/>
          </a:xfrm>
          <a:prstGeom prst="rect">
            <a:avLst/>
          </a:prstGeom>
          <a:noFill/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4274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&#10;&#10;Description automatically generated with low confidence">
            <a:extLst>
              <a:ext uri="{FF2B5EF4-FFF2-40B4-BE49-F238E27FC236}">
                <a16:creationId xmlns:a16="http://schemas.microsoft.com/office/drawing/2014/main" id="{6ACDF8C1-A78C-47C8-97AF-CB9661F34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86"/>
            <a:ext cx="12192000" cy="68633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0304-F3D8-48C1-9903-9BD61E11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2544" y="6356350"/>
            <a:ext cx="541256" cy="365125"/>
          </a:xfrm>
        </p:spPr>
        <p:txBody>
          <a:bodyPr/>
          <a:lstStyle/>
          <a:p>
            <a:fld id="{34CD40A8-A2FF-4B30-912C-DE451A226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0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&#10;&#10;Description automatically generated with low confidence">
            <a:extLst>
              <a:ext uri="{FF2B5EF4-FFF2-40B4-BE49-F238E27FC236}">
                <a16:creationId xmlns:a16="http://schemas.microsoft.com/office/drawing/2014/main" id="{6ACDF8C1-A78C-47C8-97AF-CB9661F34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86"/>
            <a:ext cx="12192000" cy="68633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0304-F3D8-48C1-9903-9BD61E11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2544" y="6356350"/>
            <a:ext cx="541256" cy="365125"/>
          </a:xfrm>
        </p:spPr>
        <p:txBody>
          <a:bodyPr/>
          <a:lstStyle/>
          <a:p>
            <a:fld id="{34CD40A8-A2FF-4B30-912C-DE451A2269C1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D811F-FCFF-40CD-8F55-1AD7388344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42368"/>
            <a:ext cx="12192000" cy="15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27FD4-BE88-4A61-8235-956E39D4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536E9-6413-41FB-A2A3-A24D76500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8432"/>
            <a:ext cx="10515600" cy="4918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7F9DB-3A77-484B-9444-62063F483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D40A8-A2FF-4B30-912C-DE451A226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6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60" r:id="rId5"/>
    <p:sldLayoutId id="2147483661" r:id="rId6"/>
    <p:sldLayoutId id="2147483659" r:id="rId7"/>
    <p:sldLayoutId id="214748366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26678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26678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678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678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678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678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0EDDE-6627-A201-8F8C-29AF8051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40A8-A2FF-4B30-912C-DE451A2269C1}" type="slidenum">
              <a:rPr lang="en-GB" smtClean="0"/>
              <a:t>1</a:t>
            </a:fld>
            <a:endParaRPr lang="en-GB"/>
          </a:p>
        </p:txBody>
      </p:sp>
      <p:sp>
        <p:nvSpPr>
          <p:cNvPr id="5" name="Mariánské Lázně,…">
            <a:extLst>
              <a:ext uri="{FF2B5EF4-FFF2-40B4-BE49-F238E27FC236}">
                <a16:creationId xmlns:a16="http://schemas.microsoft.com/office/drawing/2014/main" id="{34950F54-73A0-6B63-B421-D8EA4639FAB3}"/>
              </a:ext>
            </a:extLst>
          </p:cNvPr>
          <p:cNvSpPr txBox="1">
            <a:spLocks/>
          </p:cNvSpPr>
          <p:nvPr/>
        </p:nvSpPr>
        <p:spPr>
          <a:xfrm>
            <a:off x="-83976" y="2089204"/>
            <a:ext cx="12359198" cy="873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>
              <a:defRPr sz="3300">
                <a:solidFill>
                  <a:srgbClr val="FFFFFF"/>
                </a:solidFill>
                <a:latin typeface="Branding Bold"/>
                <a:ea typeface="Branding Bold"/>
                <a:cs typeface="Branding Bold"/>
                <a:sym typeface="Branding Bold"/>
              </a:defRPr>
            </a:pPr>
            <a:r>
              <a:rPr lang="en-US" sz="4000" dirty="0" err="1">
                <a:solidFill>
                  <a:srgbClr val="FFFFFF"/>
                </a:solidFill>
                <a:cs typeface="Branding Bold"/>
                <a:sym typeface="Branding Bold"/>
              </a:rPr>
              <a:t>Ensana</a:t>
            </a:r>
            <a:r>
              <a:rPr lang="en-US" sz="4000" dirty="0">
                <a:solidFill>
                  <a:srgbClr val="FFFFFF"/>
                </a:solidFill>
                <a:cs typeface="Branding Bold"/>
                <a:sym typeface="Branding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Branding Bold"/>
                <a:sym typeface="Branding Bold"/>
              </a:rPr>
              <a:t>Aquahouse</a:t>
            </a:r>
            <a:r>
              <a:rPr lang="en-US" sz="4000" dirty="0">
                <a:solidFill>
                  <a:srgbClr val="FFFFFF"/>
                </a:solidFill>
                <a:cs typeface="Branding Bold"/>
                <a:sym typeface="Branding Bold"/>
              </a:rPr>
              <a:t> Hotel</a:t>
            </a:r>
          </a:p>
          <a:p>
            <a:pPr algn="ctr">
              <a:defRPr sz="3300">
                <a:solidFill>
                  <a:srgbClr val="FFFFFF"/>
                </a:solidFill>
                <a:latin typeface="Branding Bold"/>
                <a:ea typeface="Branding Bold"/>
                <a:cs typeface="Branding Bold"/>
                <a:sym typeface="Branding Bold"/>
              </a:defRPr>
            </a:pPr>
            <a:endParaRPr lang="en-US" sz="3600" dirty="0">
              <a:solidFill>
                <a:srgbClr val="FFFFFF"/>
              </a:solidFill>
              <a:latin typeface="Branding Bold"/>
              <a:ea typeface="Branding Bold"/>
              <a:cs typeface="Branding Bold"/>
              <a:sym typeface="Branding Bold"/>
            </a:endParaRPr>
          </a:p>
          <a:p>
            <a:pPr algn="ctr">
              <a:defRPr sz="3300">
                <a:solidFill>
                  <a:srgbClr val="FFFFFF"/>
                </a:solidFill>
                <a:latin typeface="Branding Bold"/>
                <a:ea typeface="Branding Bold"/>
                <a:cs typeface="Branding Bold"/>
                <a:sym typeface="Branding Bold"/>
              </a:defRPr>
            </a:pPr>
            <a:r>
              <a:rPr lang="bg-BG" sz="3600" i="1" dirty="0" err="1">
                <a:solidFill>
                  <a:srgbClr val="FFFFFF"/>
                </a:solidFill>
                <a:cs typeface="Branding Bold"/>
                <a:sym typeface="Branding Bold"/>
              </a:rPr>
              <a:t>Св.Св.</a:t>
            </a:r>
            <a:r>
              <a:rPr lang="bg-BG" sz="3600" i="1" dirty="0">
                <a:solidFill>
                  <a:srgbClr val="FFFFFF"/>
                </a:solidFill>
                <a:cs typeface="Branding Bold"/>
                <a:sym typeface="Branding Bold"/>
              </a:rPr>
              <a:t> Константин и Елена</a:t>
            </a:r>
            <a:endParaRPr lang="en-US" sz="3600" i="1" dirty="0">
              <a:solidFill>
                <a:srgbClr val="FFFFFF"/>
              </a:solidFill>
              <a:cs typeface="Branding Bold"/>
              <a:sym typeface="Branding Bold"/>
            </a:endParaRPr>
          </a:p>
          <a:p>
            <a:pPr algn="ctr">
              <a:defRPr sz="3300">
                <a:solidFill>
                  <a:srgbClr val="FFFFFF"/>
                </a:solidFill>
                <a:latin typeface="Branding Bold"/>
                <a:ea typeface="Branding Bold"/>
                <a:cs typeface="Branding Bold"/>
                <a:sym typeface="Branding Bold"/>
              </a:defRPr>
            </a:pPr>
            <a:endParaRPr lang="en-US" sz="3600" dirty="0">
              <a:solidFill>
                <a:srgbClr val="FFFFFF"/>
              </a:solidFill>
              <a:cs typeface="Branding Bold"/>
              <a:sym typeface="Branding Bold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defRPr sz="3300">
                <a:solidFill>
                  <a:srgbClr val="FFFFFF"/>
                </a:solidFill>
                <a:latin typeface="Branding Bold"/>
                <a:ea typeface="Branding Bold"/>
                <a:cs typeface="Branding Bold"/>
                <a:sym typeface="Branding Bold"/>
              </a:defRPr>
            </a:pPr>
            <a:r>
              <a:rPr lang="bg-BG" sz="2800" i="1" dirty="0">
                <a:sym typeface="Branding Bold"/>
              </a:rPr>
              <a:t>Ролята на СПА мениджъра за ефективното управление на СПА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defRPr sz="3300">
                <a:solidFill>
                  <a:srgbClr val="FFFFFF"/>
                </a:solidFill>
                <a:latin typeface="Branding Bold"/>
                <a:ea typeface="Branding Bold"/>
                <a:cs typeface="Branding Bold"/>
                <a:sym typeface="Branding Bold"/>
              </a:defRPr>
            </a:pPr>
            <a:r>
              <a:rPr lang="bg-BG" sz="2800" i="1" dirty="0">
                <a:sym typeface="Branding Bold"/>
              </a:rPr>
              <a:t> центъра </a:t>
            </a:r>
            <a:endParaRPr lang="en-US" sz="2800" dirty="0">
              <a:solidFill>
                <a:srgbClr val="FFFFFF"/>
              </a:solidFill>
              <a:cs typeface="Branding Bold"/>
              <a:sym typeface="Branding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FAA400-95C1-40C8-D377-FA7A9C7432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670" y="5203666"/>
            <a:ext cx="862659" cy="8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4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B0BF6-6EDD-4BC3-A03D-2464F398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40A8-A2FF-4B30-912C-DE451A2269C1}" type="slidenum">
              <a:rPr lang="en-GB" smtClean="0"/>
              <a:t>2</a:t>
            </a:fld>
            <a:endParaRPr lang="en-GB"/>
          </a:p>
        </p:txBody>
      </p:sp>
      <p:sp>
        <p:nvSpPr>
          <p:cNvPr id="123" name="Mariánské Lázně,…">
            <a:extLst>
              <a:ext uri="{FF2B5EF4-FFF2-40B4-BE49-F238E27FC236}">
                <a16:creationId xmlns:a16="http://schemas.microsoft.com/office/drawing/2014/main" id="{CC9CFE39-5F56-42EF-91E4-D9D326F2E0A1}"/>
              </a:ext>
            </a:extLst>
          </p:cNvPr>
          <p:cNvSpPr txBox="1">
            <a:spLocks/>
          </p:cNvSpPr>
          <p:nvPr/>
        </p:nvSpPr>
        <p:spPr>
          <a:xfrm>
            <a:off x="1079607" y="97861"/>
            <a:ext cx="9680509" cy="873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>
              <a:defRPr sz="3300">
                <a:solidFill>
                  <a:srgbClr val="FFFFFF"/>
                </a:solidFill>
                <a:latin typeface="Branding Bold"/>
                <a:ea typeface="Branding Bold"/>
                <a:cs typeface="Branding Bold"/>
                <a:sym typeface="Branding Bold"/>
              </a:defRPr>
            </a:pPr>
            <a:r>
              <a:rPr lang="en-US" sz="3200" dirty="0">
                <a:solidFill>
                  <a:srgbClr val="FFFFFF"/>
                </a:solidFill>
                <a:cs typeface="Branding Bold"/>
                <a:sym typeface="Branding Bold"/>
              </a:rPr>
              <a:t>Ensana Aquahouse Hotel, </a:t>
            </a:r>
            <a:r>
              <a:rPr lang="bg-BG" sz="3200" dirty="0">
                <a:solidFill>
                  <a:srgbClr val="FFFFFF"/>
                </a:solidFill>
                <a:cs typeface="Branding Bold"/>
                <a:sym typeface="Branding Bold"/>
              </a:rPr>
              <a:t>ръководство на </a:t>
            </a:r>
            <a:r>
              <a:rPr lang="bg-BG" sz="3200" dirty="0" err="1">
                <a:solidFill>
                  <a:srgbClr val="FFFFFF"/>
                </a:solidFill>
                <a:cs typeface="Branding Bold"/>
                <a:sym typeface="Branding Bold"/>
              </a:rPr>
              <a:t>медикъл</a:t>
            </a:r>
            <a:r>
              <a:rPr lang="bg-BG" sz="3200" dirty="0">
                <a:solidFill>
                  <a:srgbClr val="FFFFFF"/>
                </a:solidFill>
                <a:cs typeface="Branding Bold"/>
                <a:sym typeface="Branding Bold"/>
              </a:rPr>
              <a:t> СПА центъра: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0F547E-D268-A3AE-DE59-36BF6336AC43}"/>
              </a:ext>
            </a:extLst>
          </p:cNvPr>
          <p:cNvSpPr txBox="1"/>
          <p:nvPr/>
        </p:nvSpPr>
        <p:spPr>
          <a:xfrm>
            <a:off x="314762" y="3551044"/>
            <a:ext cx="3704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/>
              <a:t>Д-р Лора </a:t>
            </a:r>
            <a:r>
              <a:rPr lang="bg-BG" sz="1400" b="1" dirty="0" err="1"/>
              <a:t>Айетола</a:t>
            </a:r>
            <a:r>
              <a:rPr lang="bg-BG" sz="1600" b="1" dirty="0"/>
              <a:t> /специализант ФРМ/</a:t>
            </a:r>
          </a:p>
          <a:p>
            <a:pPr algn="ctr"/>
            <a:endParaRPr lang="en-US" sz="1600" b="1" dirty="0"/>
          </a:p>
          <a:p>
            <a:pPr algn="ctr"/>
            <a:br>
              <a:rPr lang="en-US" sz="1600" b="1" dirty="0"/>
            </a:br>
            <a:endParaRPr lang="en-US" sz="1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249FB0-42E9-4FE1-5660-E9DCF47496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390" y="1113298"/>
            <a:ext cx="2530931" cy="2361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E8F0BA-9C06-C182-996D-4A5B0149300A}"/>
              </a:ext>
            </a:extLst>
          </p:cNvPr>
          <p:cNvSpPr txBox="1"/>
          <p:nvPr/>
        </p:nvSpPr>
        <p:spPr>
          <a:xfrm>
            <a:off x="7756055" y="3557122"/>
            <a:ext cx="4121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/>
              <a:t>Д-р Светлозар Димитров /специалист ФРМ/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806BA1-DCCA-3F8D-E372-7AEA804FD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6" y="1188926"/>
            <a:ext cx="1756595" cy="22578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50AD61-699E-86D4-1D25-96A41245333A}"/>
              </a:ext>
            </a:extLst>
          </p:cNvPr>
          <p:cNvSpPr txBox="1"/>
          <p:nvPr/>
        </p:nvSpPr>
        <p:spPr>
          <a:xfrm>
            <a:off x="4276510" y="3526345"/>
            <a:ext cx="328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/>
              <a:t>Николай </a:t>
            </a:r>
            <a:r>
              <a:rPr lang="bg-BG" sz="1400" b="1" dirty="0"/>
              <a:t>Попов</a:t>
            </a:r>
            <a:r>
              <a:rPr lang="bg-BG" sz="1600" b="1" dirty="0"/>
              <a:t> /СПА Мениджър/</a:t>
            </a:r>
            <a:endParaRPr lang="en-US" sz="1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45BCB1-5651-F527-D447-2033CFB94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69" y="1823906"/>
            <a:ext cx="830997" cy="830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A2DF53-465C-0254-2201-B26EAA6C2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70" y="1851206"/>
            <a:ext cx="830997" cy="830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2CBF63-36D7-A7DD-395E-D4AB5B3F6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88" y="1117205"/>
            <a:ext cx="1829072" cy="23619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D746EB1-FA0C-639A-1773-1D2B83D66A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396" y="3780817"/>
            <a:ext cx="819854" cy="8198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8E320D3-8808-CB47-4C32-B1E1105678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0147">
            <a:off x="3525523" y="3759560"/>
            <a:ext cx="839564" cy="8395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CB3485-C2A8-11D8-1C74-BFE536AE1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5057">
            <a:off x="7482689" y="3723525"/>
            <a:ext cx="807456" cy="80745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21E06FF-29FF-8ADE-D88E-9DCF72A90F49}"/>
              </a:ext>
            </a:extLst>
          </p:cNvPr>
          <p:cNvSpPr txBox="1"/>
          <p:nvPr/>
        </p:nvSpPr>
        <p:spPr>
          <a:xfrm>
            <a:off x="574325" y="4582556"/>
            <a:ext cx="105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/>
              <a:t>Администрация на СПА центъра (СПА администратори/рецепционисти)</a:t>
            </a:r>
            <a:r>
              <a:rPr lang="en-US" sz="1600" b="1" dirty="0"/>
              <a:t>;</a:t>
            </a:r>
            <a:endParaRPr lang="bg-BG" sz="1600" b="1" dirty="0"/>
          </a:p>
          <a:p>
            <a:pPr algn="ctr"/>
            <a:endParaRPr lang="en-US" sz="16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C2AD5C6-EC36-12CA-A178-4E17D339E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81" y="5038308"/>
            <a:ext cx="702487" cy="70248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C7A0F13-D350-F1F1-B0E3-0F3AFCF4D821}"/>
              </a:ext>
            </a:extLst>
          </p:cNvPr>
          <p:cNvSpPr txBox="1"/>
          <p:nvPr/>
        </p:nvSpPr>
        <p:spPr>
          <a:xfrm>
            <a:off x="537586" y="5796216"/>
            <a:ext cx="10587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/>
              <a:t>Оперативен (изпълнителен) състав на СПА центъра – кинезитерапевти, рехабилитатори, масажисти, (медицински) козметици, хигиенисти, спасители.</a:t>
            </a:r>
          </a:p>
          <a:p>
            <a:pPr algn="ctr"/>
            <a:endParaRPr lang="en-US" sz="1600" b="1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4909C54-7447-4CB0-A23A-40CD9A0CD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1" y="3977040"/>
            <a:ext cx="1692034" cy="169203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3C89742-959E-0860-BF8D-8826223565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22" y="4028926"/>
            <a:ext cx="1692034" cy="16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0EDDE-6627-A201-8F8C-29AF8051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40A8-A2FF-4B30-912C-DE451A2269C1}" type="slidenum">
              <a:rPr lang="en-GB" smtClean="0"/>
              <a:t>3</a:t>
            </a:fld>
            <a:endParaRPr lang="en-GB"/>
          </a:p>
        </p:txBody>
      </p:sp>
      <p:sp>
        <p:nvSpPr>
          <p:cNvPr id="5" name="Mariánské Lázně,…">
            <a:extLst>
              <a:ext uri="{FF2B5EF4-FFF2-40B4-BE49-F238E27FC236}">
                <a16:creationId xmlns:a16="http://schemas.microsoft.com/office/drawing/2014/main" id="{34950F54-73A0-6B63-B421-D8EA4639FAB3}"/>
              </a:ext>
            </a:extLst>
          </p:cNvPr>
          <p:cNvSpPr txBox="1">
            <a:spLocks/>
          </p:cNvSpPr>
          <p:nvPr/>
        </p:nvSpPr>
        <p:spPr>
          <a:xfrm>
            <a:off x="5039364" y="284420"/>
            <a:ext cx="7152635" cy="873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>
              <a:defRPr sz="3300">
                <a:solidFill>
                  <a:srgbClr val="FFFFFF"/>
                </a:solidFill>
                <a:latin typeface="Branding Bold"/>
                <a:ea typeface="Branding Bold"/>
                <a:cs typeface="Branding Bold"/>
                <a:sym typeface="Branding Bold"/>
              </a:defRPr>
            </a:pPr>
            <a:r>
              <a:rPr lang="en-US" sz="3200" dirty="0">
                <a:solidFill>
                  <a:srgbClr val="FFFFFF"/>
                </a:solidFill>
                <a:cs typeface="Branding Bold"/>
                <a:sym typeface="Branding Bold"/>
              </a:rPr>
              <a:t>Ensana Aquahouse Hotel</a:t>
            </a:r>
          </a:p>
          <a:p>
            <a:pPr algn="ctr">
              <a:defRPr sz="3300">
                <a:solidFill>
                  <a:srgbClr val="FFFFFF"/>
                </a:solidFill>
                <a:latin typeface="Branding Bold"/>
                <a:ea typeface="Branding Bold"/>
                <a:cs typeface="Branding Bold"/>
                <a:sym typeface="Branding Bold"/>
              </a:defRPr>
            </a:pPr>
            <a:r>
              <a:rPr lang="bg-BG" sz="3200" dirty="0" err="1">
                <a:solidFill>
                  <a:srgbClr val="FFFFFF"/>
                </a:solidFill>
                <a:cs typeface="Branding Bold"/>
                <a:sym typeface="Branding Bold"/>
              </a:rPr>
              <a:t>Медикъл</a:t>
            </a:r>
            <a:r>
              <a:rPr lang="bg-BG" sz="3200" dirty="0">
                <a:solidFill>
                  <a:srgbClr val="FFFFFF"/>
                </a:solidFill>
                <a:cs typeface="Branding Bold"/>
                <a:sym typeface="Branding Bold"/>
              </a:rPr>
              <a:t> СПА центърът:</a:t>
            </a:r>
            <a:endParaRPr lang="en-US" sz="3200" dirty="0">
              <a:solidFill>
                <a:srgbClr val="FFFFFF"/>
              </a:solidFill>
              <a:cs typeface="Branding Bold"/>
              <a:sym typeface="Branding Bol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34803C-DF9C-A8F0-F4AD-0C4CC8E9DA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4397"/>
            <a:ext cx="5243804" cy="36409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28563B-8C3F-A430-D5BC-19EA320BBA6F}"/>
              </a:ext>
            </a:extLst>
          </p:cNvPr>
          <p:cNvSpPr txBox="1"/>
          <p:nvPr/>
        </p:nvSpPr>
        <p:spPr>
          <a:xfrm>
            <a:off x="5598367" y="1619082"/>
            <a:ext cx="6593632" cy="446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</a:t>
            </a:r>
            <a:r>
              <a:rPr lang="bg-B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терапевтични кабинета;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Медикъл</a:t>
            </a:r>
            <a:r>
              <a:rPr lang="bg-B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(основно), уелнес и козметично направления;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bg-B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000 </a:t>
            </a:r>
            <a:r>
              <a:rPr lang="bg-B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извършени процедури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над 9000 доволни клиенти за 2024г.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 с природните лечебни фактори + </a:t>
            </a:r>
            <a:r>
              <a:rPr lang="bg-B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преформирани</a:t>
            </a:r>
            <a:r>
              <a:rPr lang="bg-B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физикални фактори: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Минерална вода;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Солена вода;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Лиманна</a:t>
            </a:r>
            <a:r>
              <a:rPr lang="bg-B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кал;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Черноморска луга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587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6A1F9-0E97-2275-D011-5AAC3EF73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03728-930D-A951-91CD-840E92C0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40A8-A2FF-4B30-912C-DE451A2269C1}" type="slidenum">
              <a:rPr lang="en-GB" smtClean="0"/>
              <a:t>4</a:t>
            </a:fld>
            <a:endParaRPr lang="en-GB"/>
          </a:p>
        </p:txBody>
      </p:sp>
      <p:sp>
        <p:nvSpPr>
          <p:cNvPr id="5" name="Mariánské Lázně,…">
            <a:extLst>
              <a:ext uri="{FF2B5EF4-FFF2-40B4-BE49-F238E27FC236}">
                <a16:creationId xmlns:a16="http://schemas.microsoft.com/office/drawing/2014/main" id="{49119436-C1D3-00D8-7ADE-D39D8453338E}"/>
              </a:ext>
            </a:extLst>
          </p:cNvPr>
          <p:cNvSpPr txBox="1">
            <a:spLocks/>
          </p:cNvSpPr>
          <p:nvPr/>
        </p:nvSpPr>
        <p:spPr>
          <a:xfrm>
            <a:off x="5039364" y="284420"/>
            <a:ext cx="7152635" cy="873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>
              <a:defRPr sz="3300">
                <a:solidFill>
                  <a:srgbClr val="FFFFFF"/>
                </a:solidFill>
                <a:latin typeface="Branding Bold"/>
                <a:ea typeface="Branding Bold"/>
                <a:cs typeface="Branding Bold"/>
                <a:sym typeface="Branding Bold"/>
              </a:defRPr>
            </a:pPr>
            <a:r>
              <a:rPr lang="en-US" sz="3200" dirty="0">
                <a:solidFill>
                  <a:srgbClr val="FFFFFF"/>
                </a:solidFill>
                <a:cs typeface="Branding Bold"/>
                <a:sym typeface="Branding Bold"/>
              </a:rPr>
              <a:t>Ensana Aquahouse Hotel</a:t>
            </a:r>
          </a:p>
          <a:p>
            <a:pPr algn="ctr">
              <a:defRPr sz="3300">
                <a:solidFill>
                  <a:srgbClr val="FFFFFF"/>
                </a:solidFill>
                <a:latin typeface="Branding Bold"/>
                <a:ea typeface="Branding Bold"/>
                <a:cs typeface="Branding Bold"/>
                <a:sym typeface="Branding Bold"/>
              </a:defRPr>
            </a:pPr>
            <a:r>
              <a:rPr lang="bg-BG" sz="3200" dirty="0">
                <a:solidFill>
                  <a:srgbClr val="FFFFFF"/>
                </a:solidFill>
                <a:cs typeface="Branding Bold"/>
                <a:sym typeface="Branding Bold"/>
              </a:rPr>
              <a:t>екипът:</a:t>
            </a:r>
            <a:endParaRPr lang="en-US" sz="3200" dirty="0">
              <a:solidFill>
                <a:srgbClr val="FFFFFF"/>
              </a:solidFill>
              <a:cs typeface="Branding Bold"/>
              <a:sym typeface="Branding 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D6F4E4-4570-7DBA-AF00-0336EE6BD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7365"/>
            <a:ext cx="5039365" cy="2920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1BDD55-3EFD-9F3B-976F-22C374266BA2}"/>
              </a:ext>
            </a:extLst>
          </p:cNvPr>
          <p:cNvSpPr txBox="1"/>
          <p:nvPr/>
        </p:nvSpPr>
        <p:spPr>
          <a:xfrm>
            <a:off x="5598368" y="1487365"/>
            <a:ext cx="6593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 Мениджър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bg-BG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Лекари ФРМ;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 Администратори;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Рехабилитатори / Кинезитерапевти;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Медицински козметик;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Масажисти;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Холистичен експерт (йога инструктор);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Спасители;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Хигиенисти.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6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B4F45-4430-58F5-49C1-7E68EBF2E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722CC-751B-6DFD-3451-95DE9711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40A8-A2FF-4B30-912C-DE451A2269C1}" type="slidenum">
              <a:rPr lang="en-GB" smtClean="0"/>
              <a:t>5</a:t>
            </a:fld>
            <a:endParaRPr lang="en-GB"/>
          </a:p>
        </p:txBody>
      </p:sp>
      <p:sp>
        <p:nvSpPr>
          <p:cNvPr id="5" name="Mariánské Lázně,…">
            <a:extLst>
              <a:ext uri="{FF2B5EF4-FFF2-40B4-BE49-F238E27FC236}">
                <a16:creationId xmlns:a16="http://schemas.microsoft.com/office/drawing/2014/main" id="{58A5BD76-8472-0EF7-EBD8-F4C0CFFF666B}"/>
              </a:ext>
            </a:extLst>
          </p:cNvPr>
          <p:cNvSpPr txBox="1">
            <a:spLocks/>
          </p:cNvSpPr>
          <p:nvPr/>
        </p:nvSpPr>
        <p:spPr>
          <a:xfrm>
            <a:off x="5039364" y="284420"/>
            <a:ext cx="7152635" cy="873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>
              <a:defRPr sz="3300">
                <a:solidFill>
                  <a:srgbClr val="FFFFFF"/>
                </a:solidFill>
                <a:latin typeface="Branding Bold"/>
                <a:ea typeface="Branding Bold"/>
                <a:cs typeface="Branding Bold"/>
                <a:sym typeface="Branding Bold"/>
              </a:defRPr>
            </a:pPr>
            <a:r>
              <a:rPr lang="en-US" sz="3200" dirty="0">
                <a:solidFill>
                  <a:srgbClr val="FFFFFF"/>
                </a:solidFill>
                <a:cs typeface="Branding Bold"/>
                <a:sym typeface="Branding Bold"/>
              </a:rPr>
              <a:t>Ensana Aquahouse Hotel</a:t>
            </a:r>
          </a:p>
          <a:p>
            <a:pPr algn="ctr">
              <a:defRPr sz="3300">
                <a:solidFill>
                  <a:srgbClr val="FFFFFF"/>
                </a:solidFill>
                <a:latin typeface="Branding Bold"/>
                <a:ea typeface="Branding Bold"/>
                <a:cs typeface="Branding Bold"/>
                <a:sym typeface="Branding Bold"/>
              </a:defRPr>
            </a:pPr>
            <a:r>
              <a:rPr lang="bg-BG" sz="3200" dirty="0">
                <a:solidFill>
                  <a:srgbClr val="FFFFFF"/>
                </a:solidFill>
                <a:cs typeface="Branding Bold"/>
                <a:sym typeface="Branding Bold"/>
              </a:rPr>
              <a:t>клиентите:</a:t>
            </a:r>
            <a:endParaRPr lang="en-US" sz="3200" dirty="0">
              <a:solidFill>
                <a:srgbClr val="FFFFFF"/>
              </a:solidFill>
              <a:cs typeface="Branding Bold"/>
              <a:sym typeface="Branding 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BA3EFF-B681-3E0A-535A-AFD6DB7497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108718"/>
            <a:ext cx="5039365" cy="2920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562D44-912E-09B3-51BF-4AB92DAF4EA9}"/>
              </a:ext>
            </a:extLst>
          </p:cNvPr>
          <p:cNvSpPr txBox="1"/>
          <p:nvPr/>
        </p:nvSpPr>
        <p:spPr>
          <a:xfrm>
            <a:off x="5206482" y="1227598"/>
            <a:ext cx="670601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Локална: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Българи (от Варна и района, както и от вътрешността на страната);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Постоянно пребиваващи чужденци (</a:t>
            </a:r>
            <a:r>
              <a:rPr lang="bg-BG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рускоговорящи</a:t>
            </a:r>
            <a:r>
              <a:rPr lang="bg-BG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немскоговорящи и </a:t>
            </a:r>
            <a:r>
              <a:rPr lang="bg-BG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англоговорящи</a:t>
            </a:r>
            <a:r>
              <a:rPr lang="bg-BG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живущи във Варна и околният район);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Румънци (редовни клиенти от близките градове на южна Румъния).</a:t>
            </a:r>
          </a:p>
          <a:p>
            <a:pPr marL="457200" indent="-457200">
              <a:buFont typeface="+mj-lt"/>
              <a:buAutoNum type="arabicPeriod"/>
            </a:pPr>
            <a:endParaRPr lang="bg-B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Чуждестранна: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Румънци (от вътрешността на страната);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Рускоговорящи</a:t>
            </a:r>
            <a:r>
              <a:rPr lang="bg-BG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(страни от бившия СССР - Украйна, Молдова, Беларус, Русия);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Немскоговорящи (Германия, Австрия, Швейцария);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Израел;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Централно Европейски държави – Полша;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Англоговорящи</a:t>
            </a:r>
            <a:r>
              <a:rPr lang="bg-BG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(Великобритания, САЩ, Австралия);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Гости от средиземноморския район (Турция, Италия, Испания).</a:t>
            </a:r>
          </a:p>
          <a:p>
            <a:pPr marL="457200" indent="-457200">
              <a:buFont typeface="+mj-lt"/>
              <a:buAutoNum type="arabicPeriod"/>
            </a:pPr>
            <a:endParaRPr lang="bg-B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bg-BG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2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C81FC-022A-1800-2041-7E6A8DBB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40A8-A2FF-4B30-912C-DE451A2269C1}" type="slidenum">
              <a:rPr lang="en-GB" smtClean="0"/>
              <a:t>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0D341-C84D-E12B-744F-D1C0F22043F8}"/>
              </a:ext>
            </a:extLst>
          </p:cNvPr>
          <p:cNvSpPr txBox="1"/>
          <p:nvPr/>
        </p:nvSpPr>
        <p:spPr>
          <a:xfrm>
            <a:off x="4758612" y="1502688"/>
            <a:ext cx="7433388" cy="5355312"/>
          </a:xfrm>
          <a:prstGeom prst="rect">
            <a:avLst/>
          </a:prstGeom>
          <a:solidFill>
            <a:srgbClr val="26678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KPI</a:t>
            </a:r>
            <a:r>
              <a:rPr lang="bg-BG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ключови показатели за ефективност:</a:t>
            </a:r>
          </a:p>
          <a:p>
            <a:endParaRPr lang="bg-BG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Степен (%) на клиентско удовлетворение;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Постигане на поставени финансови цели (оборот, печалба, разходи);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на продуктивност на терапевтите работещи в СПА центъра: под 50% - ниска ефективност; над 70% - претовареност на терапевтите; Златен стандарт 50 - 70%;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редовни клиенти. Златен стандарт (започва да се измерва след 3-тата година на работа) – 40 – 60%;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Turnover rate – </a:t>
            </a:r>
            <a:r>
              <a:rPr lang="bg-BG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степен на напускане на служителите на СПА центъра – зависи от типа обект (сезонен/целогодишен) и </a:t>
            </a:r>
            <a:r>
              <a:rPr lang="bg-BG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профилираност</a:t>
            </a:r>
            <a:r>
              <a:rPr lang="bg-BG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bg-BG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медикъл</a:t>
            </a:r>
            <a:r>
              <a:rPr lang="bg-BG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wellness, beauty). </a:t>
            </a:r>
            <a:r>
              <a:rPr lang="bg-BG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Идеално под 10%.</a:t>
            </a:r>
            <a:br>
              <a:rPr lang="en-US" dirty="0">
                <a:solidFill>
                  <a:schemeClr val="bg1"/>
                </a:solidFill>
              </a:rPr>
            </a:b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B88593-B271-B056-07EB-A1DED9527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58612" cy="40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4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81E90-9134-56CA-3F19-9B9AAF547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85559F-55F2-10BC-8B40-6794576F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40A8-A2FF-4B30-912C-DE451A2269C1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180B2-821E-2D6A-B0B5-A5D28F5D394C}"/>
              </a:ext>
            </a:extLst>
          </p:cNvPr>
          <p:cNvSpPr txBox="1"/>
          <p:nvPr/>
        </p:nvSpPr>
        <p:spPr>
          <a:xfrm>
            <a:off x="0" y="1500649"/>
            <a:ext cx="5257800" cy="4801314"/>
          </a:xfrm>
          <a:prstGeom prst="rect">
            <a:avLst/>
          </a:prstGeom>
          <a:solidFill>
            <a:srgbClr val="266782"/>
          </a:solidFill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Профилът на ефективният СПА мениджър:</a:t>
            </a:r>
          </a:p>
          <a:p>
            <a:endParaRPr lang="bg-BG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</a:rPr>
              <a:t>Професионална компетентност. „Не можеш да управляваш това, което не разбираш“ – Питър </a:t>
            </a:r>
            <a:r>
              <a:rPr lang="bg-BG" dirty="0" err="1">
                <a:solidFill>
                  <a:schemeClr val="bg1"/>
                </a:solidFill>
              </a:rPr>
              <a:t>Дракър</a:t>
            </a:r>
            <a:r>
              <a:rPr lang="bg-BG" dirty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</a:rPr>
              <a:t>Отчетност и проследяване на резултатите; Взимане на коригиращи мерки. „Каквото се измерва се управлява ефективно“ - Питър </a:t>
            </a:r>
            <a:r>
              <a:rPr lang="bg-BG" dirty="0" err="1">
                <a:solidFill>
                  <a:schemeClr val="bg1"/>
                </a:solidFill>
              </a:rPr>
              <a:t>Дракър</a:t>
            </a:r>
            <a:r>
              <a:rPr lang="bg-BG" dirty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</a:rPr>
              <a:t>Висока емоционална интелигентност;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</a:rPr>
              <a:t>Умения за изслушване;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</a:rPr>
              <a:t>Емпатия;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</a:rPr>
              <a:t>Аналитичност;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</a:rPr>
              <a:t>Рационалност;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</a:rPr>
              <a:t>Умение за приоритизиране.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84046-9BFF-B1DC-EE70-4F7C5FFF9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5257800" cy="359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8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A13D-4417-2F37-2001-B4DA5FC9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40A8-A2FF-4B30-912C-DE451A2269C1}" type="slidenum">
              <a:rPr lang="en-GB" smtClean="0"/>
              <a:t>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B6468-F2DA-47D3-BDC6-6529AB0F6D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700" y="0"/>
            <a:ext cx="69722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7A1AFF-0775-0CE0-1A80-68FCB3ECF51F}"/>
              </a:ext>
            </a:extLst>
          </p:cNvPr>
          <p:cNvSpPr txBox="1"/>
          <p:nvPr/>
        </p:nvSpPr>
        <p:spPr>
          <a:xfrm>
            <a:off x="111968" y="2136762"/>
            <a:ext cx="501442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randing Semilight"/>
                <a:ea typeface="Branding Semilight"/>
                <a:cs typeface="Branding Semilight"/>
                <a:sym typeface="Branding Semilight"/>
              </a:defRPr>
            </a:pPr>
            <a:r>
              <a:rPr lang="bg-BG" sz="2400" b="1" dirty="0">
                <a:solidFill>
                  <a:schemeClr val="bg1"/>
                </a:solidFill>
                <a:latin typeface="Verdana"/>
                <a:ea typeface="Verdana"/>
              </a:rPr>
              <a:t>Благодаря за вниманието!</a:t>
            </a:r>
            <a:endParaRPr lang="hu-HU" sz="2400" b="1" dirty="0">
              <a:solidFill>
                <a:schemeClr val="bg1"/>
              </a:solidFill>
              <a:latin typeface="Verdana"/>
              <a:ea typeface="Verdana"/>
            </a:endParaRPr>
          </a:p>
          <a:p>
            <a:pPr algn="ctr">
              <a:defRPr sz="1600">
                <a:solidFill>
                  <a:srgbClr val="FFFFFF"/>
                </a:solidFill>
                <a:latin typeface="Branding Semilight"/>
                <a:ea typeface="Branding Semilight"/>
                <a:cs typeface="Branding Semilight"/>
                <a:sym typeface="Branding Semilight"/>
              </a:defRPr>
            </a:pPr>
            <a:br>
              <a:rPr lang="hu-HU" sz="2400" i="1" dirty="0">
                <a:solidFill>
                  <a:schemeClr val="bg1"/>
                </a:solidFill>
                <a:latin typeface="Verdana"/>
                <a:ea typeface="Verdana"/>
              </a:rPr>
            </a:br>
            <a:endParaRPr lang="hu-HU" sz="2400" i="1" dirty="0">
              <a:solidFill>
                <a:schemeClr val="bg1"/>
              </a:solidFill>
              <a:latin typeface="Verdana"/>
              <a:ea typeface="Verdana"/>
            </a:endParaRPr>
          </a:p>
          <a:p>
            <a:pPr algn="ctr">
              <a:defRPr sz="1600">
                <a:solidFill>
                  <a:srgbClr val="FFFFFF"/>
                </a:solidFill>
                <a:latin typeface="Branding Semilight"/>
                <a:ea typeface="Branding Semilight"/>
                <a:cs typeface="Branding Semilight"/>
                <a:sym typeface="Branding Semilight"/>
              </a:defRPr>
            </a:pPr>
            <a:r>
              <a:rPr lang="bg-BG" sz="2400" i="1" dirty="0">
                <a:solidFill>
                  <a:schemeClr val="bg1"/>
                </a:solidFill>
                <a:latin typeface="Verdana"/>
                <a:ea typeface="Verdana"/>
              </a:rPr>
              <a:t>Николай Попов /СПА Мениджър/</a:t>
            </a:r>
          </a:p>
          <a:p>
            <a:pPr algn="ctr">
              <a:defRPr sz="1600">
                <a:solidFill>
                  <a:srgbClr val="FFFFFF"/>
                </a:solidFill>
                <a:latin typeface="Branding Semilight"/>
                <a:ea typeface="Branding Semilight"/>
                <a:cs typeface="Branding Semilight"/>
                <a:sym typeface="Branding Semilight"/>
              </a:defRPr>
            </a:pPr>
            <a:endParaRPr lang="bg-BG" sz="2400" i="1" dirty="0">
              <a:solidFill>
                <a:schemeClr val="bg1"/>
              </a:solidFill>
              <a:latin typeface="Verdana"/>
              <a:ea typeface="Verdana"/>
            </a:endParaRPr>
          </a:p>
          <a:p>
            <a:pPr algn="ctr">
              <a:defRPr sz="1600">
                <a:solidFill>
                  <a:srgbClr val="FFFFFF"/>
                </a:solidFill>
                <a:latin typeface="Branding Semilight"/>
                <a:ea typeface="Branding Semilight"/>
                <a:cs typeface="Branding Semilight"/>
                <a:sym typeface="Branding Semilight"/>
              </a:defRPr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+359882960645</a:t>
            </a:r>
          </a:p>
          <a:p>
            <a:pPr algn="ctr">
              <a:defRPr sz="1600">
                <a:solidFill>
                  <a:srgbClr val="FFFFFF"/>
                </a:solidFill>
                <a:latin typeface="Branding Semilight"/>
                <a:ea typeface="Branding Semilight"/>
                <a:cs typeface="Branding Semilight"/>
                <a:sym typeface="Branding Semilight"/>
              </a:defRPr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 sz="1600">
                <a:solidFill>
                  <a:srgbClr val="FFFFFF"/>
                </a:solidFill>
                <a:latin typeface="Branding Semilight"/>
                <a:ea typeface="Branding Semilight"/>
                <a:cs typeface="Branding Semilight"/>
                <a:sym typeface="Branding Semilight"/>
              </a:defRPr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n.popov@aquahousehotel.com</a:t>
            </a:r>
          </a:p>
          <a:p>
            <a:pPr algn="ctr">
              <a:defRPr sz="1600">
                <a:solidFill>
                  <a:srgbClr val="FFFFFF"/>
                </a:solidFill>
                <a:latin typeface="Branding Semilight"/>
                <a:ea typeface="Branding Semilight"/>
                <a:cs typeface="Branding Semilight"/>
                <a:sym typeface="Branding Semilight"/>
              </a:defRPr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 sz="1600">
                <a:solidFill>
                  <a:srgbClr val="FFFFFF"/>
                </a:solidFill>
                <a:latin typeface="Branding Semilight"/>
                <a:ea typeface="Branding Semilight"/>
                <a:cs typeface="Branding Semilight"/>
                <a:sym typeface="Branding Semilight"/>
              </a:defRPr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https://ensanahotels.com/en/hotels/aquahouse</a:t>
            </a:r>
          </a:p>
          <a:p>
            <a:pPr algn="ctr">
              <a:defRPr sz="1600">
                <a:solidFill>
                  <a:srgbClr val="FFFFFF"/>
                </a:solidFill>
                <a:latin typeface="Branding Semilight"/>
                <a:ea typeface="Branding Semilight"/>
                <a:cs typeface="Branding Semilight"/>
                <a:sym typeface="Branding Semilight"/>
              </a:defRPr>
            </a:pPr>
            <a:endParaRPr lang="hu-HU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 sz="1600">
                <a:solidFill>
                  <a:srgbClr val="FFFFFF"/>
                </a:solidFill>
                <a:latin typeface="Branding Semilight"/>
                <a:ea typeface="Branding Semilight"/>
                <a:cs typeface="Branding Semilight"/>
                <a:sym typeface="Branding Semilight"/>
              </a:defRPr>
            </a:pPr>
            <a:b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hu-HU" sz="2000" i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13626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4687</TotalTime>
  <Words>502</Words>
  <Application>Microsoft Office PowerPoint</Application>
  <PresentationFormat>Widescreen</PresentationFormat>
  <Paragraphs>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Branding Bold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Nikolai Popov</dc:creator>
  <cp:lastModifiedBy>SPA-Manager</cp:lastModifiedBy>
  <cp:revision>154</cp:revision>
  <dcterms:created xsi:type="dcterms:W3CDTF">2021-04-14T10:23:30Z</dcterms:created>
  <dcterms:modified xsi:type="dcterms:W3CDTF">2025-11-25T11:09:10Z</dcterms:modified>
</cp:coreProperties>
</file>