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60" r:id="rId2"/>
    <p:sldId id="256" r:id="rId3"/>
    <p:sldId id="261" r:id="rId4"/>
    <p:sldId id="304" r:id="rId5"/>
    <p:sldId id="823" r:id="rId6"/>
    <p:sldId id="322" r:id="rId7"/>
    <p:sldId id="824" r:id="rId8"/>
    <p:sldId id="274" r:id="rId9"/>
    <p:sldId id="308" r:id="rId10"/>
    <p:sldId id="275" r:id="rId11"/>
    <p:sldId id="276" r:id="rId12"/>
    <p:sldId id="277" r:id="rId13"/>
    <p:sldId id="321" r:id="rId14"/>
    <p:sldId id="822" r:id="rId15"/>
    <p:sldId id="440" r:id="rId16"/>
    <p:sldId id="301" r:id="rId17"/>
    <p:sldId id="296" r:id="rId18"/>
    <p:sldId id="298" r:id="rId19"/>
    <p:sldId id="352" r:id="rId20"/>
    <p:sldId id="801" r:id="rId21"/>
    <p:sldId id="800" r:id="rId22"/>
    <p:sldId id="82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6782"/>
    <a:srgbClr val="8AD8ED"/>
    <a:srgbClr val="A7ACA2"/>
    <a:srgbClr val="F6B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786ECB-FBD3-43B8-BFBB-A8ADFDA58AFA}" v="8" dt="2023-09-29T15:37:14.9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6" d="100"/>
          <a:sy n="96" d="100"/>
        </p:scale>
        <p:origin x="17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11473E-79B8-41D6-AD87-DD0C0DFF64EA}" type="datetimeFigureOut">
              <a:rPr lang="en-GB" smtClean="0"/>
              <a:t>25/11/2025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EADCE4-4F18-478A-B99B-97BC0116A8D1}" type="slidenum">
              <a:rPr lang="en-GB" smtClean="0"/>
              <a:t>‹#›</a:t>
            </a:fld>
            <a:endParaRPr lang="en-GB"/>
          </a:p>
        </p:txBody>
      </p:sp>
    </p:spTree>
    <p:extLst>
      <p:ext uri="{BB962C8B-B14F-4D97-AF65-F5344CB8AC3E}">
        <p14:creationId xmlns:p14="http://schemas.microsoft.com/office/powerpoint/2010/main" val="1989562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50110-BABB-E1FA-1309-2759D40882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207700-6CC4-CD4D-71D9-0D78F192203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D63C4C1-93A0-A629-D43B-B41C6E443D9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3D405C1-E4D2-D784-03E0-627F30D50A4B}"/>
              </a:ext>
            </a:extLst>
          </p:cNvPr>
          <p:cNvSpPr>
            <a:spLocks noGrp="1"/>
          </p:cNvSpPr>
          <p:nvPr>
            <p:ph type="sldNum" sz="quarter" idx="5"/>
          </p:nvPr>
        </p:nvSpPr>
        <p:spPr/>
        <p:txBody>
          <a:bodyPr/>
          <a:lstStyle/>
          <a:p>
            <a:fld id="{C8EADCE4-4F18-478A-B99B-97BC0116A8D1}" type="slidenum">
              <a:rPr lang="en-GB" smtClean="0"/>
              <a:t>15</a:t>
            </a:fld>
            <a:endParaRPr lang="en-GB"/>
          </a:p>
        </p:txBody>
      </p:sp>
    </p:spTree>
    <p:extLst>
      <p:ext uri="{BB962C8B-B14F-4D97-AF65-F5344CB8AC3E}">
        <p14:creationId xmlns:p14="http://schemas.microsoft.com/office/powerpoint/2010/main" val="3016232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a:extLst>
            <a:ext uri="{FF2B5EF4-FFF2-40B4-BE49-F238E27FC236}">
              <a16:creationId xmlns:a16="http://schemas.microsoft.com/office/drawing/2014/main" id="{5A3133DE-27B6-2CA0-B9F3-44EF6EABFECC}"/>
            </a:ext>
          </a:extLst>
        </p:cNvPr>
        <p:cNvGrpSpPr/>
        <p:nvPr/>
      </p:nvGrpSpPr>
      <p:grpSpPr>
        <a:xfrm>
          <a:off x="0" y="0"/>
          <a:ext cx="0" cy="0"/>
          <a:chOff x="0" y="0"/>
          <a:chExt cx="0" cy="0"/>
        </a:xfrm>
      </p:grpSpPr>
      <p:sp>
        <p:nvSpPr>
          <p:cNvPr id="253" name="Google Shape;253;g374591ba797_0_688:notes">
            <a:extLst>
              <a:ext uri="{FF2B5EF4-FFF2-40B4-BE49-F238E27FC236}">
                <a16:creationId xmlns:a16="http://schemas.microsoft.com/office/drawing/2014/main" id="{E17B3B1E-D4D1-5500-92B3-BB77FDC65F24}"/>
              </a:ext>
            </a:extLst>
          </p:cNvPr>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g374591ba797_0_688:notes">
            <a:extLst>
              <a:ext uri="{FF2B5EF4-FFF2-40B4-BE49-F238E27FC236}">
                <a16:creationId xmlns:a16="http://schemas.microsoft.com/office/drawing/2014/main" id="{9D6C6D14-473D-427A-4F5C-64A597478B1E}"/>
              </a:ext>
            </a:extLst>
          </p:cNvPr>
          <p:cNvSpPr txBox="1">
            <a:spLocks noGrp="1"/>
          </p:cNvSpPr>
          <p:nvPr>
            <p:ph type="body" idx="1"/>
          </p:nvPr>
        </p:nvSpPr>
        <p:spPr>
          <a:xfrm>
            <a:off x="680879" y="4784070"/>
            <a:ext cx="5447100" cy="3914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800"/>
              <a:buFont typeface="Calibri"/>
              <a:buNone/>
            </a:pPr>
            <a:endParaRPr sz="2800" dirty="0">
              <a:solidFill>
                <a:srgbClr val="266782"/>
              </a:solidFill>
              <a:latin typeface="Calibri"/>
              <a:ea typeface="Calibri"/>
              <a:cs typeface="Calibri"/>
              <a:sym typeface="Calibri"/>
            </a:endParaRPr>
          </a:p>
        </p:txBody>
      </p:sp>
      <p:sp>
        <p:nvSpPr>
          <p:cNvPr id="255" name="Google Shape;255;g374591ba797_0_688:notes">
            <a:extLst>
              <a:ext uri="{FF2B5EF4-FFF2-40B4-BE49-F238E27FC236}">
                <a16:creationId xmlns:a16="http://schemas.microsoft.com/office/drawing/2014/main" id="{3A811966-BBE4-FA09-1EA5-D8432864294A}"/>
              </a:ext>
            </a:extLst>
          </p:cNvPr>
          <p:cNvSpPr txBox="1">
            <a:spLocks noGrp="1"/>
          </p:cNvSpPr>
          <p:nvPr>
            <p:ph type="sldNum" idx="12"/>
          </p:nvPr>
        </p:nvSpPr>
        <p:spPr>
          <a:xfrm>
            <a:off x="3856737" y="9442154"/>
            <a:ext cx="2950500" cy="4989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cs-CZ"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30330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a:extLst>
            <a:ext uri="{FF2B5EF4-FFF2-40B4-BE49-F238E27FC236}">
              <a16:creationId xmlns:a16="http://schemas.microsoft.com/office/drawing/2014/main" id="{A2803A1C-AAA7-0991-882B-DC24D112B358}"/>
            </a:ext>
          </a:extLst>
        </p:cNvPr>
        <p:cNvGrpSpPr/>
        <p:nvPr/>
      </p:nvGrpSpPr>
      <p:grpSpPr>
        <a:xfrm>
          <a:off x="0" y="0"/>
          <a:ext cx="0" cy="0"/>
          <a:chOff x="0" y="0"/>
          <a:chExt cx="0" cy="0"/>
        </a:xfrm>
      </p:grpSpPr>
      <p:sp>
        <p:nvSpPr>
          <p:cNvPr id="277" name="Google Shape;277;g374591ba797_0_717:notes">
            <a:extLst>
              <a:ext uri="{FF2B5EF4-FFF2-40B4-BE49-F238E27FC236}">
                <a16:creationId xmlns:a16="http://schemas.microsoft.com/office/drawing/2014/main" id="{88437947-031E-4943-F974-C4528E832538}"/>
              </a:ext>
            </a:extLst>
          </p:cNvPr>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374591ba797_0_717:notes">
            <a:extLst>
              <a:ext uri="{FF2B5EF4-FFF2-40B4-BE49-F238E27FC236}">
                <a16:creationId xmlns:a16="http://schemas.microsoft.com/office/drawing/2014/main" id="{A220D183-E0E8-B986-B0AF-F5D545FB99F2}"/>
              </a:ext>
            </a:extLst>
          </p:cNvPr>
          <p:cNvSpPr txBox="1">
            <a:spLocks noGrp="1"/>
          </p:cNvSpPr>
          <p:nvPr>
            <p:ph type="body" idx="1"/>
          </p:nvPr>
        </p:nvSpPr>
        <p:spPr>
          <a:xfrm>
            <a:off x="680879" y="4784070"/>
            <a:ext cx="5447100" cy="3914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800"/>
              <a:buFont typeface="Calibri"/>
              <a:buNone/>
            </a:pPr>
            <a:endParaRPr sz="2800">
              <a:solidFill>
                <a:srgbClr val="266782"/>
              </a:solidFill>
              <a:latin typeface="Calibri"/>
              <a:ea typeface="Calibri"/>
              <a:cs typeface="Calibri"/>
              <a:sym typeface="Calibri"/>
            </a:endParaRPr>
          </a:p>
        </p:txBody>
      </p:sp>
      <p:sp>
        <p:nvSpPr>
          <p:cNvPr id="279" name="Google Shape;279;g374591ba797_0_717:notes">
            <a:extLst>
              <a:ext uri="{FF2B5EF4-FFF2-40B4-BE49-F238E27FC236}">
                <a16:creationId xmlns:a16="http://schemas.microsoft.com/office/drawing/2014/main" id="{4BBEFDF6-26A6-AF24-E577-BD41A3665BF9}"/>
              </a:ext>
            </a:extLst>
          </p:cNvPr>
          <p:cNvSpPr txBox="1">
            <a:spLocks noGrp="1"/>
          </p:cNvSpPr>
          <p:nvPr>
            <p:ph type="sldNum" idx="12"/>
          </p:nvPr>
        </p:nvSpPr>
        <p:spPr>
          <a:xfrm>
            <a:off x="3856737" y="9442154"/>
            <a:ext cx="2950500" cy="4989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cs-CZ"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33687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8A85E-341C-4C58-A81E-42AAE0E45D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52F2283-A927-4A3D-978A-54C541DEFF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FE860B70-7B5E-4BE1-B769-D31985A0BD12}"/>
              </a:ext>
            </a:extLst>
          </p:cNvPr>
          <p:cNvSpPr>
            <a:spLocks noGrp="1"/>
          </p:cNvSpPr>
          <p:nvPr>
            <p:ph type="sldNum" sz="quarter" idx="12"/>
          </p:nvPr>
        </p:nvSpPr>
        <p:spPr/>
        <p:txBody>
          <a:bodyPr/>
          <a:lstStyle/>
          <a:p>
            <a:fld id="{34CD40A8-A2FF-4B30-912C-DE451A2269C1}" type="slidenum">
              <a:rPr lang="en-GB" smtClean="0"/>
              <a:t>‹#›</a:t>
            </a:fld>
            <a:endParaRPr lang="en-GB" dirty="0"/>
          </a:p>
        </p:txBody>
      </p:sp>
    </p:spTree>
    <p:extLst>
      <p:ext uri="{BB962C8B-B14F-4D97-AF65-F5344CB8AC3E}">
        <p14:creationId xmlns:p14="http://schemas.microsoft.com/office/powerpoint/2010/main" val="3294769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7" name="Picture 6" descr="A picture containing water, wave, outdoor, riding&#10;&#10;Description automatically generated">
            <a:extLst>
              <a:ext uri="{FF2B5EF4-FFF2-40B4-BE49-F238E27FC236}">
                <a16:creationId xmlns:a16="http://schemas.microsoft.com/office/drawing/2014/main" id="{0F2BF81D-1042-86CA-3F2D-164ED93613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361AD4BB-299F-1480-5198-660F832A5373}"/>
              </a:ext>
            </a:extLst>
          </p:cNvPr>
          <p:cNvSpPr/>
          <p:nvPr userDrawn="1"/>
        </p:nvSpPr>
        <p:spPr>
          <a:xfrm>
            <a:off x="0" y="4140926"/>
            <a:ext cx="12192000" cy="2717074"/>
          </a:xfrm>
          <a:prstGeom prst="rect">
            <a:avLst/>
          </a:prstGeom>
          <a:gradFill>
            <a:gsLst>
              <a:gs pos="0">
                <a:schemeClr val="bg1">
                  <a:alpha val="0"/>
                </a:schemeClr>
              </a:gs>
              <a:gs pos="100000">
                <a:schemeClr val="bg1">
                  <a:alpha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2" name="Title 1">
            <a:extLst>
              <a:ext uri="{FF2B5EF4-FFF2-40B4-BE49-F238E27FC236}">
                <a16:creationId xmlns:a16="http://schemas.microsoft.com/office/drawing/2014/main" id="{EAB7AA4B-CEAA-508D-E5D4-9C0BB9B6424C}"/>
              </a:ext>
            </a:extLst>
          </p:cNvPr>
          <p:cNvSpPr>
            <a:spLocks noGrp="1"/>
          </p:cNvSpPr>
          <p:nvPr>
            <p:ph type="title" hasCustomPrompt="1"/>
          </p:nvPr>
        </p:nvSpPr>
        <p:spPr/>
        <p:txBody>
          <a:bodyPr/>
          <a:lstStyle>
            <a:lvl1pPr algn="ctr">
              <a:defRPr>
                <a:latin typeface="Branding Light" panose="00000400000000000000" pitchFamily="50" charset="0"/>
              </a:defRPr>
            </a:lvl1pPr>
          </a:lstStyle>
          <a:p>
            <a:r>
              <a:rPr lang="en-US" noProof="0" dirty="0"/>
              <a:t>Contact Details</a:t>
            </a:r>
          </a:p>
        </p:txBody>
      </p:sp>
      <p:sp>
        <p:nvSpPr>
          <p:cNvPr id="3" name="Content Placeholder 2">
            <a:extLst>
              <a:ext uri="{FF2B5EF4-FFF2-40B4-BE49-F238E27FC236}">
                <a16:creationId xmlns:a16="http://schemas.microsoft.com/office/drawing/2014/main" id="{15D51FB8-3010-0DFA-985E-3D6B7D42F817}"/>
              </a:ext>
            </a:extLst>
          </p:cNvPr>
          <p:cNvSpPr>
            <a:spLocks noGrp="1"/>
          </p:cNvSpPr>
          <p:nvPr>
            <p:ph idx="1" hasCustomPrompt="1"/>
          </p:nvPr>
        </p:nvSpPr>
        <p:spPr>
          <a:xfrm>
            <a:off x="838200" y="2485744"/>
            <a:ext cx="10515600" cy="1710765"/>
          </a:xfrm>
        </p:spPr>
        <p:txBody>
          <a:bodyPr numCol="2">
            <a:normAutofit/>
          </a:bodyPr>
          <a:lstStyle>
            <a:lvl1pPr marL="0" indent="0" algn="ctr">
              <a:buNone/>
              <a:defRPr lang="cs-CZ" sz="1400" dirty="0">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dirty="0"/>
              <a:t>Role/Position</a:t>
            </a:r>
          </a:p>
          <a:p>
            <a:pPr lvl="0"/>
            <a:r>
              <a:rPr lang="en-US" noProof="0" dirty="0"/>
              <a:t>__</a:t>
            </a:r>
          </a:p>
          <a:p>
            <a:pPr lvl="0"/>
            <a:endParaRPr lang="en-US" noProof="0" dirty="0"/>
          </a:p>
          <a:p>
            <a:pPr lvl="0"/>
            <a:r>
              <a:rPr lang="en-US" noProof="0" dirty="0"/>
              <a:t>+420 000 000 000</a:t>
            </a:r>
          </a:p>
          <a:p>
            <a:pPr lvl="0"/>
            <a:r>
              <a:rPr lang="en-US" noProof="0" dirty="0"/>
              <a:t>name@domain.com</a:t>
            </a:r>
          </a:p>
          <a:p>
            <a:pPr lvl="0"/>
            <a:endParaRPr lang="en-US" noProof="0" dirty="0"/>
          </a:p>
          <a:p>
            <a:pPr lvl="0"/>
            <a:r>
              <a:rPr lang="en-US" noProof="0" dirty="0"/>
              <a:t>Role/Position</a:t>
            </a:r>
          </a:p>
          <a:p>
            <a:pPr lvl="0"/>
            <a:r>
              <a:rPr lang="en-US" noProof="0" dirty="0"/>
              <a:t>__</a:t>
            </a:r>
          </a:p>
          <a:p>
            <a:pPr lvl="0"/>
            <a:endParaRPr lang="en-US" noProof="0" dirty="0"/>
          </a:p>
          <a:p>
            <a:pPr lvl="0"/>
            <a:r>
              <a:rPr lang="en-US" noProof="0" dirty="0"/>
              <a:t>+420 000 000 000</a:t>
            </a:r>
          </a:p>
          <a:p>
            <a:pPr lvl="0"/>
            <a:r>
              <a:rPr lang="en-US" noProof="0" dirty="0"/>
              <a:t>name@domain.com</a:t>
            </a:r>
          </a:p>
          <a:p>
            <a:pPr lvl="0"/>
            <a:endParaRPr lang="en-US" noProof="0" dirty="0"/>
          </a:p>
        </p:txBody>
      </p:sp>
      <p:sp>
        <p:nvSpPr>
          <p:cNvPr id="4" name="Date Placeholder 3">
            <a:extLst>
              <a:ext uri="{FF2B5EF4-FFF2-40B4-BE49-F238E27FC236}">
                <a16:creationId xmlns:a16="http://schemas.microsoft.com/office/drawing/2014/main" id="{088E9F2B-5EE8-7E3D-BC3A-1B99195B959C}"/>
              </a:ext>
            </a:extLst>
          </p:cNvPr>
          <p:cNvSpPr>
            <a:spLocks noGrp="1"/>
          </p:cNvSpPr>
          <p:nvPr>
            <p:ph type="dt" sz="half" idx="10"/>
          </p:nvPr>
        </p:nvSpPr>
        <p:spPr>
          <a:xfrm>
            <a:off x="838200" y="6356350"/>
            <a:ext cx="2743200" cy="365125"/>
          </a:xfrm>
          <a:prstGeom prst="rect">
            <a:avLst/>
          </a:prstGeom>
        </p:spPr>
        <p:txBody>
          <a:bodyPr/>
          <a:lstStyle/>
          <a:p>
            <a:fld id="{AF53058F-1ED4-475F-A896-3CFE1B81FAA0}" type="datetime1">
              <a:rPr lang="cs-CZ" smtClean="0"/>
              <a:t>25.11.2025</a:t>
            </a:fld>
            <a:endParaRPr lang="cs-CZ" dirty="0"/>
          </a:p>
        </p:txBody>
      </p:sp>
      <p:sp>
        <p:nvSpPr>
          <p:cNvPr id="5" name="Footer Placeholder 4">
            <a:extLst>
              <a:ext uri="{FF2B5EF4-FFF2-40B4-BE49-F238E27FC236}">
                <a16:creationId xmlns:a16="http://schemas.microsoft.com/office/drawing/2014/main" id="{2F2A5689-3830-289B-39EC-669C65D9079A}"/>
              </a:ext>
            </a:extLst>
          </p:cNvPr>
          <p:cNvSpPr>
            <a:spLocks noGrp="1"/>
          </p:cNvSpPr>
          <p:nvPr>
            <p:ph type="ftr" sz="quarter" idx="11"/>
          </p:nvPr>
        </p:nvSpPr>
        <p:spPr>
          <a:xfrm>
            <a:off x="4038600" y="6356350"/>
            <a:ext cx="4114800" cy="365125"/>
          </a:xfrm>
          <a:prstGeom prst="rect">
            <a:avLst/>
          </a:prstGeom>
        </p:spPr>
        <p:txBody>
          <a:bodyPr/>
          <a:lstStyle/>
          <a:p>
            <a:endParaRPr lang="cs-CZ" dirty="0"/>
          </a:p>
        </p:txBody>
      </p:sp>
      <p:sp>
        <p:nvSpPr>
          <p:cNvPr id="6" name="Slide Number Placeholder 5">
            <a:extLst>
              <a:ext uri="{FF2B5EF4-FFF2-40B4-BE49-F238E27FC236}">
                <a16:creationId xmlns:a16="http://schemas.microsoft.com/office/drawing/2014/main" id="{5DAE8840-E7BE-3B89-8C6A-34D3B66727B9}"/>
              </a:ext>
            </a:extLst>
          </p:cNvPr>
          <p:cNvSpPr>
            <a:spLocks noGrp="1"/>
          </p:cNvSpPr>
          <p:nvPr>
            <p:ph type="sldNum" sz="quarter" idx="12"/>
          </p:nvPr>
        </p:nvSpPr>
        <p:spPr/>
        <p:txBody>
          <a:bodyPr/>
          <a:lstStyle/>
          <a:p>
            <a:fld id="{2DB83770-7C59-49CC-B8A9-EB0216CB479C}" type="slidenum">
              <a:rPr lang="cs-CZ" smtClean="0"/>
              <a:t>‹#›</a:t>
            </a:fld>
            <a:endParaRPr lang="cs-CZ" dirty="0"/>
          </a:p>
        </p:txBody>
      </p:sp>
      <p:sp>
        <p:nvSpPr>
          <p:cNvPr id="10" name="Content Placeholder 2">
            <a:extLst>
              <a:ext uri="{FF2B5EF4-FFF2-40B4-BE49-F238E27FC236}">
                <a16:creationId xmlns:a16="http://schemas.microsoft.com/office/drawing/2014/main" id="{8E8353E3-0D90-D713-689C-44E922EDCBAD}"/>
              </a:ext>
            </a:extLst>
          </p:cNvPr>
          <p:cNvSpPr>
            <a:spLocks noGrp="1"/>
          </p:cNvSpPr>
          <p:nvPr>
            <p:ph idx="13" hasCustomPrompt="1"/>
          </p:nvPr>
        </p:nvSpPr>
        <p:spPr>
          <a:xfrm>
            <a:off x="838200" y="1997168"/>
            <a:ext cx="10515600" cy="488576"/>
          </a:xfrm>
        </p:spPr>
        <p:txBody>
          <a:bodyPr numCol="2" anchor="b">
            <a:normAutofit/>
          </a:bodyPr>
          <a:lstStyle>
            <a:lvl1pPr marL="0" indent="0" algn="ctr">
              <a:buNone/>
              <a:defRPr lang="cs-CZ" sz="2800" dirty="0">
                <a:latin typeface="Branding Light" panose="00000400000000000000" pitchFamily="50"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dirty="0"/>
              <a:t>Name Surname</a:t>
            </a:r>
          </a:p>
          <a:p>
            <a:pPr lvl="0"/>
            <a:r>
              <a:rPr lang="en-US" noProof="0" dirty="0"/>
              <a:t>Name Surname</a:t>
            </a:r>
          </a:p>
        </p:txBody>
      </p:sp>
      <p:sp>
        <p:nvSpPr>
          <p:cNvPr id="12" name="Text Placeholder 3">
            <a:extLst>
              <a:ext uri="{FF2B5EF4-FFF2-40B4-BE49-F238E27FC236}">
                <a16:creationId xmlns:a16="http://schemas.microsoft.com/office/drawing/2014/main" id="{ECBDB2F4-E0F5-D78B-E18D-01B9744D1725}"/>
              </a:ext>
            </a:extLst>
          </p:cNvPr>
          <p:cNvSpPr>
            <a:spLocks noGrp="1"/>
          </p:cNvSpPr>
          <p:nvPr>
            <p:ph type="body" sz="half" idx="14" hasCustomPrompt="1"/>
          </p:nvPr>
        </p:nvSpPr>
        <p:spPr>
          <a:xfrm>
            <a:off x="838201" y="4509060"/>
            <a:ext cx="10515600" cy="1710765"/>
          </a:xfrm>
        </p:spPr>
        <p:txBody>
          <a:bodyPr>
            <a:normAutofit/>
          </a:bodyPr>
          <a:lstStyle>
            <a:lvl1pPr marL="0" indent="0" algn="l">
              <a:lnSpc>
                <a:spcPct val="100000"/>
              </a:lnSpc>
              <a:buClr>
                <a:schemeClr val="accent1"/>
              </a:buClr>
              <a:buFontTx/>
              <a:buNone/>
              <a:defRPr lang="en-US" sz="1200" cap="none" baseline="0" dirty="0">
                <a:solidFill>
                  <a:schemeClr val="accent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gn="just">
              <a:buNone/>
            </a:pPr>
            <a:r>
              <a:rPr lang="en-US" sz="1200" dirty="0">
                <a:solidFill>
                  <a:srgbClr val="153947"/>
                </a:solidFill>
                <a:latin typeface="Branding Semilight" panose="00000500000000000000" pitchFamily="50" charset="0"/>
              </a:rPr>
              <a:t>DISCLAIMER</a:t>
            </a:r>
          </a:p>
          <a:p>
            <a:pPr marL="0" indent="0" algn="just">
              <a:buNone/>
            </a:pPr>
            <a:r>
              <a:rPr lang="en-US" sz="1200" dirty="0">
                <a:solidFill>
                  <a:srgbClr val="153947"/>
                </a:solidFill>
                <a:latin typeface="Branding Semilight" panose="00000500000000000000" pitchFamily="50" charset="0"/>
              </a:rPr>
              <a:t>This Information Memorandum is not an offer and is provided for information purposes only. It is confidential and only intended for you personally; this IM may only be passed on to third parties with our express written consent.</a:t>
            </a:r>
            <a:r>
              <a:rPr lang="cs-CZ" sz="1200" dirty="0">
                <a:solidFill>
                  <a:srgbClr val="153947"/>
                </a:solidFill>
                <a:latin typeface="Branding Semilight" panose="00000500000000000000" pitchFamily="50" charset="0"/>
              </a:rPr>
              <a:t> </a:t>
            </a:r>
            <a:r>
              <a:rPr lang="en-US" sz="1200" dirty="0">
                <a:solidFill>
                  <a:srgbClr val="153947"/>
                </a:solidFill>
                <a:latin typeface="Branding Semilight" panose="00000500000000000000" pitchFamily="50" charset="0"/>
              </a:rPr>
              <a:t>All information in this document is based on information from third parties, therefore despite careful processing, the possibility cannot be ruled out that information is no longer correct, and we therefore cannot guarantee its accuracy. Although all reasonable precautions</a:t>
            </a:r>
            <a:r>
              <a:rPr lang="cs-CZ" sz="1200" dirty="0">
                <a:solidFill>
                  <a:srgbClr val="153947"/>
                </a:solidFill>
                <a:latin typeface="Branding Semilight" panose="00000500000000000000" pitchFamily="50" charset="0"/>
              </a:rPr>
              <a:t> </a:t>
            </a:r>
            <a:r>
              <a:rPr lang="en-US" sz="1200" dirty="0">
                <a:solidFill>
                  <a:srgbClr val="153947"/>
                </a:solidFill>
                <a:latin typeface="Branding Semilight" panose="00000500000000000000" pitchFamily="50" charset="0"/>
              </a:rPr>
              <a:t>have been taken to ensure the accuracy of the information, it is subject to change and confirmation. Ensana </a:t>
            </a:r>
            <a:r>
              <a:rPr lang="en-US" sz="1200" dirty="0" err="1">
                <a:solidFill>
                  <a:srgbClr val="153947"/>
                </a:solidFill>
                <a:latin typeface="Branding Semilight" panose="00000500000000000000" pitchFamily="50" charset="0"/>
              </a:rPr>
              <a:t>s.r.o.</a:t>
            </a:r>
            <a:r>
              <a:rPr lang="en-US" sz="1200" dirty="0">
                <a:solidFill>
                  <a:srgbClr val="153947"/>
                </a:solidFill>
                <a:latin typeface="Branding Semilight" panose="00000500000000000000" pitchFamily="50" charset="0"/>
              </a:rPr>
              <a:t> („Ensana")</a:t>
            </a:r>
            <a:r>
              <a:rPr lang="cs-CZ" sz="1200" dirty="0">
                <a:solidFill>
                  <a:srgbClr val="153947"/>
                </a:solidFill>
                <a:latin typeface="Branding Semilight" panose="00000500000000000000" pitchFamily="50" charset="0"/>
              </a:rPr>
              <a:t> </a:t>
            </a:r>
            <a:r>
              <a:rPr lang="en-US" sz="1200" dirty="0">
                <a:solidFill>
                  <a:srgbClr val="153947"/>
                </a:solidFill>
                <a:latin typeface="Branding Semilight" panose="00000500000000000000" pitchFamily="50" charset="0"/>
              </a:rPr>
              <a:t>assumes no liability for damages resulting from information contained herein. No employee of Ensana has the</a:t>
            </a:r>
            <a:r>
              <a:rPr lang="cs-CZ" sz="1200" dirty="0">
                <a:solidFill>
                  <a:srgbClr val="153947"/>
                </a:solidFill>
                <a:latin typeface="Branding Semilight" panose="00000500000000000000" pitchFamily="50" charset="0"/>
              </a:rPr>
              <a:t> </a:t>
            </a:r>
            <a:r>
              <a:rPr lang="en-US" sz="1200" dirty="0">
                <a:solidFill>
                  <a:srgbClr val="153947"/>
                </a:solidFill>
                <a:latin typeface="Branding Semilight" panose="00000500000000000000" pitchFamily="50" charset="0"/>
              </a:rPr>
              <a:t>authority to make any representation or warranty relating in any way to the information in this document.</a:t>
            </a:r>
            <a:r>
              <a:rPr lang="cs-CZ" sz="1200" dirty="0">
                <a:solidFill>
                  <a:srgbClr val="153947"/>
                </a:solidFill>
                <a:latin typeface="Branding Semilight" panose="00000500000000000000" pitchFamily="50" charset="0"/>
              </a:rPr>
              <a:t> </a:t>
            </a:r>
            <a:r>
              <a:rPr lang="en-US" sz="1200" dirty="0">
                <a:solidFill>
                  <a:srgbClr val="153947"/>
                </a:solidFill>
                <a:latin typeface="Branding Semilight" panose="00000500000000000000" pitchFamily="50" charset="0"/>
              </a:rPr>
              <a:t>Figures, even where not expressly indicated, are approximate and no responsibility is taken for their accuracy. It is recommended that you take independent advice and undertake appropriate due diligence.</a:t>
            </a:r>
            <a:endParaRPr lang="cs-CZ" sz="1200" dirty="0">
              <a:solidFill>
                <a:srgbClr val="153947"/>
              </a:solidFill>
              <a:latin typeface="Branding Semilight" panose="00000500000000000000" pitchFamily="50" charset="0"/>
            </a:endParaRPr>
          </a:p>
        </p:txBody>
      </p:sp>
    </p:spTree>
    <p:extLst>
      <p:ext uri="{BB962C8B-B14F-4D97-AF65-F5344CB8AC3E}">
        <p14:creationId xmlns:p14="http://schemas.microsoft.com/office/powerpoint/2010/main" val="3033243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23"/>
        <p:cNvGrpSpPr/>
        <p:nvPr/>
      </p:nvGrpSpPr>
      <p:grpSpPr>
        <a:xfrm>
          <a:off x="0" y="0"/>
          <a:ext cx="0" cy="0"/>
          <a:chOff x="0" y="0"/>
          <a:chExt cx="0" cy="0"/>
        </a:xfrm>
      </p:grpSpPr>
      <p:pic>
        <p:nvPicPr>
          <p:cNvPr id="24" name="Google Shape;24;p21" descr="A picture containing water, wave, outdoor, riding&#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5" name="Google Shape;25;p21"/>
          <p:cNvSpPr/>
          <p:nvPr/>
        </p:nvSpPr>
        <p:spPr>
          <a:xfrm>
            <a:off x="0" y="4140926"/>
            <a:ext cx="12192000" cy="2717074"/>
          </a:xfrm>
          <a:prstGeom prst="rect">
            <a:avLst/>
          </a:prstGeom>
          <a:gradFill>
            <a:gsLst>
              <a:gs pos="0">
                <a:srgbClr val="FFFFFF">
                  <a:alpha val="0"/>
                </a:srgbClr>
              </a:gs>
              <a:gs pos="100000">
                <a:srgbClr val="FFFFFF">
                  <a:alpha val="8000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 name="Google Shape;26;p21"/>
          <p:cNvSpPr txBox="1">
            <a:spLocks noGrp="1"/>
          </p:cNvSpPr>
          <p:nvPr>
            <p:ph type="title"/>
          </p:nvPr>
        </p:nvSpPr>
        <p:spPr>
          <a:xfrm>
            <a:off x="838200" y="365126"/>
            <a:ext cx="10515600" cy="69413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266782"/>
              </a:buClr>
              <a:buSzPts val="24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1"/>
          <p:cNvSpPr txBox="1">
            <a:spLocks noGrp="1"/>
          </p:cNvSpPr>
          <p:nvPr>
            <p:ph type="body" idx="1"/>
          </p:nvPr>
        </p:nvSpPr>
        <p:spPr>
          <a:xfrm>
            <a:off x="838200" y="2485744"/>
            <a:ext cx="10515600" cy="171076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266782"/>
              </a:buClr>
              <a:buSzPts val="1400"/>
              <a:buNone/>
              <a:defRPr sz="1400">
                <a:latin typeface="Calibri"/>
                <a:ea typeface="Calibri"/>
                <a:cs typeface="Calibri"/>
                <a:sym typeface="Calibri"/>
              </a:defRPr>
            </a:lvl1pPr>
            <a:lvl2pPr marL="914400" lvl="1" indent="-228600" algn="ctr">
              <a:lnSpc>
                <a:spcPct val="90000"/>
              </a:lnSpc>
              <a:spcBef>
                <a:spcPts val="500"/>
              </a:spcBef>
              <a:spcAft>
                <a:spcPts val="0"/>
              </a:spcAft>
              <a:buClr>
                <a:srgbClr val="266782"/>
              </a:buClr>
              <a:buSzPts val="1600"/>
              <a:buNone/>
              <a:defRPr/>
            </a:lvl2pPr>
            <a:lvl3pPr marL="1371600" lvl="2" indent="-228600" algn="ctr">
              <a:lnSpc>
                <a:spcPct val="90000"/>
              </a:lnSpc>
              <a:spcBef>
                <a:spcPts val="500"/>
              </a:spcBef>
              <a:spcAft>
                <a:spcPts val="0"/>
              </a:spcAft>
              <a:buClr>
                <a:srgbClr val="266782"/>
              </a:buClr>
              <a:buSzPts val="1600"/>
              <a:buNone/>
              <a:defRPr/>
            </a:lvl3pPr>
            <a:lvl4pPr marL="1828800" lvl="3" indent="-228600" algn="ctr">
              <a:lnSpc>
                <a:spcPct val="90000"/>
              </a:lnSpc>
              <a:spcBef>
                <a:spcPts val="500"/>
              </a:spcBef>
              <a:spcAft>
                <a:spcPts val="0"/>
              </a:spcAft>
              <a:buClr>
                <a:srgbClr val="266782"/>
              </a:buClr>
              <a:buSzPts val="1600"/>
              <a:buNone/>
              <a:defRPr/>
            </a:lvl4pPr>
            <a:lvl5pPr marL="2286000" lvl="4" indent="-228600" algn="ctr">
              <a:lnSpc>
                <a:spcPct val="90000"/>
              </a:lnSpc>
              <a:spcBef>
                <a:spcPts val="500"/>
              </a:spcBef>
              <a:spcAft>
                <a:spcPts val="0"/>
              </a:spcAft>
              <a:buClr>
                <a:srgbClr val="266782"/>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 name="Google Shape;2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 name="Google Shape;30;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
        <p:nvSpPr>
          <p:cNvPr id="31" name="Google Shape;31;p21"/>
          <p:cNvSpPr txBox="1">
            <a:spLocks noGrp="1"/>
          </p:cNvSpPr>
          <p:nvPr>
            <p:ph type="body" idx="2"/>
          </p:nvPr>
        </p:nvSpPr>
        <p:spPr>
          <a:xfrm>
            <a:off x="838200" y="1997168"/>
            <a:ext cx="10515600" cy="488576"/>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Clr>
                <a:srgbClr val="266782"/>
              </a:buClr>
              <a:buSzPts val="2800"/>
              <a:buNone/>
              <a:defRPr sz="2800">
                <a:latin typeface="Arial"/>
                <a:ea typeface="Arial"/>
                <a:cs typeface="Arial"/>
                <a:sym typeface="Arial"/>
              </a:defRPr>
            </a:lvl1pPr>
            <a:lvl2pPr marL="914400" lvl="1" indent="-228600" algn="ctr">
              <a:lnSpc>
                <a:spcPct val="90000"/>
              </a:lnSpc>
              <a:spcBef>
                <a:spcPts val="500"/>
              </a:spcBef>
              <a:spcAft>
                <a:spcPts val="0"/>
              </a:spcAft>
              <a:buClr>
                <a:srgbClr val="266782"/>
              </a:buClr>
              <a:buSzPts val="1600"/>
              <a:buNone/>
              <a:defRPr/>
            </a:lvl2pPr>
            <a:lvl3pPr marL="1371600" lvl="2" indent="-228600" algn="ctr">
              <a:lnSpc>
                <a:spcPct val="90000"/>
              </a:lnSpc>
              <a:spcBef>
                <a:spcPts val="500"/>
              </a:spcBef>
              <a:spcAft>
                <a:spcPts val="0"/>
              </a:spcAft>
              <a:buClr>
                <a:srgbClr val="266782"/>
              </a:buClr>
              <a:buSzPts val="1600"/>
              <a:buNone/>
              <a:defRPr/>
            </a:lvl3pPr>
            <a:lvl4pPr marL="1828800" lvl="3" indent="-228600" algn="ctr">
              <a:lnSpc>
                <a:spcPct val="90000"/>
              </a:lnSpc>
              <a:spcBef>
                <a:spcPts val="500"/>
              </a:spcBef>
              <a:spcAft>
                <a:spcPts val="0"/>
              </a:spcAft>
              <a:buClr>
                <a:srgbClr val="266782"/>
              </a:buClr>
              <a:buSzPts val="1600"/>
              <a:buNone/>
              <a:defRPr/>
            </a:lvl4pPr>
            <a:lvl5pPr marL="2286000" lvl="4" indent="-228600" algn="ctr">
              <a:lnSpc>
                <a:spcPct val="90000"/>
              </a:lnSpc>
              <a:spcBef>
                <a:spcPts val="500"/>
              </a:spcBef>
              <a:spcAft>
                <a:spcPts val="0"/>
              </a:spcAft>
              <a:buClr>
                <a:srgbClr val="266782"/>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1"/>
          <p:cNvSpPr txBox="1">
            <a:spLocks noGrp="1"/>
          </p:cNvSpPr>
          <p:nvPr>
            <p:ph type="body" idx="3"/>
          </p:nvPr>
        </p:nvSpPr>
        <p:spPr>
          <a:xfrm>
            <a:off x="838201" y="4509060"/>
            <a:ext cx="10515600" cy="171076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accent1"/>
              </a:buClr>
              <a:buSzPts val="1200"/>
              <a:buFont typeface="Calibri"/>
              <a:buNone/>
              <a:defRPr sz="1200" cap="none">
                <a:solidFill>
                  <a:schemeClr val="accent1"/>
                </a:solidFill>
                <a:latin typeface="Calibri"/>
                <a:ea typeface="Calibri"/>
                <a:cs typeface="Calibri"/>
                <a:sym typeface="Calibri"/>
              </a:defRPr>
            </a:lvl1pPr>
            <a:lvl2pPr marL="914400" lvl="1" indent="-228600" algn="l">
              <a:lnSpc>
                <a:spcPct val="90000"/>
              </a:lnSpc>
              <a:spcBef>
                <a:spcPts val="500"/>
              </a:spcBef>
              <a:spcAft>
                <a:spcPts val="0"/>
              </a:spcAft>
              <a:buClr>
                <a:srgbClr val="266782"/>
              </a:buClr>
              <a:buSzPts val="1400"/>
              <a:buNone/>
              <a:defRPr sz="1400"/>
            </a:lvl2pPr>
            <a:lvl3pPr marL="1371600" lvl="2" indent="-228600" algn="l">
              <a:lnSpc>
                <a:spcPct val="90000"/>
              </a:lnSpc>
              <a:spcBef>
                <a:spcPts val="500"/>
              </a:spcBef>
              <a:spcAft>
                <a:spcPts val="0"/>
              </a:spcAft>
              <a:buClr>
                <a:srgbClr val="266782"/>
              </a:buClr>
              <a:buSzPts val="1200"/>
              <a:buNone/>
              <a:defRPr sz="1200"/>
            </a:lvl3pPr>
            <a:lvl4pPr marL="1828800" lvl="3" indent="-228600" algn="l">
              <a:lnSpc>
                <a:spcPct val="90000"/>
              </a:lnSpc>
              <a:spcBef>
                <a:spcPts val="500"/>
              </a:spcBef>
              <a:spcAft>
                <a:spcPts val="0"/>
              </a:spcAft>
              <a:buClr>
                <a:srgbClr val="266782"/>
              </a:buClr>
              <a:buSzPts val="1000"/>
              <a:buNone/>
              <a:defRPr sz="1000"/>
            </a:lvl4pPr>
            <a:lvl5pPr marL="2286000" lvl="4" indent="-228600" algn="l">
              <a:lnSpc>
                <a:spcPct val="90000"/>
              </a:lnSpc>
              <a:spcBef>
                <a:spcPts val="500"/>
              </a:spcBef>
              <a:spcAft>
                <a:spcPts val="0"/>
              </a:spcAft>
              <a:buClr>
                <a:srgbClr val="266782"/>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2896459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53142-B991-4901-8F31-579738C3106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D54C0F5-D900-4806-A447-AFF3E591C0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D5F14B35-5C7C-4151-8F6E-57C1B7DCD560}"/>
              </a:ext>
            </a:extLst>
          </p:cNvPr>
          <p:cNvSpPr>
            <a:spLocks noGrp="1"/>
          </p:cNvSpPr>
          <p:nvPr>
            <p:ph type="sldNum" sz="quarter" idx="12"/>
          </p:nvPr>
        </p:nvSpPr>
        <p:spPr/>
        <p:txBody>
          <a:bodyPr/>
          <a:lstStyle/>
          <a:p>
            <a:fld id="{34CD40A8-A2FF-4B30-912C-DE451A2269C1}" type="slidenum">
              <a:rPr lang="en-GB" smtClean="0"/>
              <a:t>‹#›</a:t>
            </a:fld>
            <a:endParaRPr lang="en-GB"/>
          </a:p>
        </p:txBody>
      </p:sp>
      <p:pic>
        <p:nvPicPr>
          <p:cNvPr id="5" name="Picture 4">
            <a:extLst>
              <a:ext uri="{FF2B5EF4-FFF2-40B4-BE49-F238E27FC236}">
                <a16:creationId xmlns:a16="http://schemas.microsoft.com/office/drawing/2014/main" id="{7AC9A505-11CC-4A36-9A8F-34AFD30F7F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69685" y="421776"/>
            <a:ext cx="613673" cy="580829"/>
          </a:xfrm>
          <a:prstGeom prst="rect">
            <a:avLst/>
          </a:prstGeom>
        </p:spPr>
      </p:pic>
    </p:spTree>
    <p:extLst>
      <p:ext uri="{BB962C8B-B14F-4D97-AF65-F5344CB8AC3E}">
        <p14:creationId xmlns:p14="http://schemas.microsoft.com/office/powerpoint/2010/main" val="2403598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6B735-B144-4432-9DA3-263775AB2F7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568A7D1-858B-4467-81A4-30B6885BAB84}"/>
              </a:ext>
            </a:extLst>
          </p:cNvPr>
          <p:cNvSpPr>
            <a:spLocks noGrp="1"/>
          </p:cNvSpPr>
          <p:nvPr>
            <p:ph sz="half" idx="1"/>
          </p:nvPr>
        </p:nvSpPr>
        <p:spPr>
          <a:xfrm>
            <a:off x="838200" y="1294646"/>
            <a:ext cx="5181600" cy="48823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F255CBE-875A-4206-8C68-5377F183E658}"/>
              </a:ext>
            </a:extLst>
          </p:cNvPr>
          <p:cNvSpPr>
            <a:spLocks noGrp="1"/>
          </p:cNvSpPr>
          <p:nvPr>
            <p:ph sz="half" idx="2"/>
          </p:nvPr>
        </p:nvSpPr>
        <p:spPr>
          <a:xfrm>
            <a:off x="6172200" y="1294646"/>
            <a:ext cx="5181600" cy="488231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6">
            <a:extLst>
              <a:ext uri="{FF2B5EF4-FFF2-40B4-BE49-F238E27FC236}">
                <a16:creationId xmlns:a16="http://schemas.microsoft.com/office/drawing/2014/main" id="{1C274910-9182-4650-96C5-4B6693E61534}"/>
              </a:ext>
            </a:extLst>
          </p:cNvPr>
          <p:cNvSpPr>
            <a:spLocks noGrp="1"/>
          </p:cNvSpPr>
          <p:nvPr>
            <p:ph type="sldNum" sz="quarter" idx="12"/>
          </p:nvPr>
        </p:nvSpPr>
        <p:spPr/>
        <p:txBody>
          <a:bodyPr/>
          <a:lstStyle/>
          <a:p>
            <a:fld id="{34CD40A8-A2FF-4B30-912C-DE451A2269C1}" type="slidenum">
              <a:rPr lang="en-GB" smtClean="0"/>
              <a:t>‹#›</a:t>
            </a:fld>
            <a:endParaRPr lang="en-GB"/>
          </a:p>
        </p:txBody>
      </p:sp>
      <p:pic>
        <p:nvPicPr>
          <p:cNvPr id="6" name="Picture 5">
            <a:extLst>
              <a:ext uri="{FF2B5EF4-FFF2-40B4-BE49-F238E27FC236}">
                <a16:creationId xmlns:a16="http://schemas.microsoft.com/office/drawing/2014/main" id="{6E778750-521C-4566-BA14-7AD31F0ED08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69685" y="421776"/>
            <a:ext cx="613673" cy="580829"/>
          </a:xfrm>
          <a:prstGeom prst="rect">
            <a:avLst/>
          </a:prstGeom>
        </p:spPr>
      </p:pic>
    </p:spTree>
    <p:extLst>
      <p:ext uri="{BB962C8B-B14F-4D97-AF65-F5344CB8AC3E}">
        <p14:creationId xmlns:p14="http://schemas.microsoft.com/office/powerpoint/2010/main" val="484404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27642-4635-4340-BEB5-3EB8FEC73BF0}"/>
              </a:ext>
            </a:extLst>
          </p:cNvPr>
          <p:cNvSpPr>
            <a:spLocks noGrp="1"/>
          </p:cNvSpPr>
          <p:nvPr>
            <p:ph type="title"/>
          </p:nvPr>
        </p:nvSpPr>
        <p:spPr>
          <a:xfrm>
            <a:off x="839788" y="372358"/>
            <a:ext cx="10514012" cy="654440"/>
          </a:xfrm>
        </p:spPr>
        <p:txBody>
          <a:bodyPr anchor="ctr">
            <a:normAutofit/>
          </a:bodyPr>
          <a:lstStyle>
            <a:lvl1pPr>
              <a:defRPr sz="2400"/>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F4D3F356-F443-4C90-9F89-2055F5D54691}"/>
              </a:ext>
            </a:extLst>
          </p:cNvPr>
          <p:cNvSpPr>
            <a:spLocks noGrp="1"/>
          </p:cNvSpPr>
          <p:nvPr>
            <p:ph type="pic" idx="1"/>
          </p:nvPr>
        </p:nvSpPr>
        <p:spPr>
          <a:xfrm>
            <a:off x="5183188" y="1366887"/>
            <a:ext cx="6172200" cy="44941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2F29FF7F-5DAB-41E8-924F-7B197D08D5B5}"/>
              </a:ext>
            </a:extLst>
          </p:cNvPr>
          <p:cNvSpPr>
            <a:spLocks noGrp="1"/>
          </p:cNvSpPr>
          <p:nvPr>
            <p:ph type="body" sz="half" idx="2"/>
          </p:nvPr>
        </p:nvSpPr>
        <p:spPr>
          <a:xfrm>
            <a:off x="839788" y="1366887"/>
            <a:ext cx="3932237" cy="45021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B42D6D68-ACE4-427A-B0F2-C809C5D3E875}"/>
              </a:ext>
            </a:extLst>
          </p:cNvPr>
          <p:cNvSpPr>
            <a:spLocks noGrp="1"/>
          </p:cNvSpPr>
          <p:nvPr>
            <p:ph type="sldNum" sz="quarter" idx="12"/>
          </p:nvPr>
        </p:nvSpPr>
        <p:spPr/>
        <p:txBody>
          <a:bodyPr/>
          <a:lstStyle/>
          <a:p>
            <a:fld id="{34CD40A8-A2FF-4B30-912C-DE451A2269C1}" type="slidenum">
              <a:rPr lang="en-GB" smtClean="0"/>
              <a:t>‹#›</a:t>
            </a:fld>
            <a:endParaRPr lang="en-GB"/>
          </a:p>
        </p:txBody>
      </p:sp>
      <p:pic>
        <p:nvPicPr>
          <p:cNvPr id="6" name="Picture 5">
            <a:extLst>
              <a:ext uri="{FF2B5EF4-FFF2-40B4-BE49-F238E27FC236}">
                <a16:creationId xmlns:a16="http://schemas.microsoft.com/office/drawing/2014/main" id="{420B9628-F622-4581-9653-A1E343F553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69685" y="421776"/>
            <a:ext cx="613673" cy="580829"/>
          </a:xfrm>
          <a:prstGeom prst="rect">
            <a:avLst/>
          </a:prstGeom>
        </p:spPr>
      </p:pic>
    </p:spTree>
    <p:extLst>
      <p:ext uri="{BB962C8B-B14F-4D97-AF65-F5344CB8AC3E}">
        <p14:creationId xmlns:p14="http://schemas.microsoft.com/office/powerpoint/2010/main" val="1587901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rgbClr val="26678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53142-B991-4901-8F31-579738C31062}"/>
              </a:ext>
            </a:extLst>
          </p:cNvPr>
          <p:cNvSpPr>
            <a:spLocks noGrp="1"/>
          </p:cNvSpPr>
          <p:nvPr>
            <p:ph type="title"/>
          </p:nvPr>
        </p:nvSpPr>
        <p:spPr/>
        <p:txBody>
          <a:bodyPr/>
          <a:lstStyle>
            <a:lvl1pPr>
              <a:defRPr>
                <a:solidFill>
                  <a:schemeClr val="tx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D54C0F5-D900-4806-A447-AFF3E591C032}"/>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D5F14B35-5C7C-4151-8F6E-57C1B7DCD560}"/>
              </a:ext>
            </a:extLst>
          </p:cNvPr>
          <p:cNvSpPr>
            <a:spLocks noGrp="1"/>
          </p:cNvSpPr>
          <p:nvPr>
            <p:ph type="sldNum" sz="quarter" idx="12"/>
          </p:nvPr>
        </p:nvSpPr>
        <p:spPr>
          <a:xfrm>
            <a:off x="10840824" y="6356350"/>
            <a:ext cx="512975" cy="365125"/>
          </a:xfrm>
        </p:spPr>
        <p:txBody>
          <a:bodyPr/>
          <a:lstStyle/>
          <a:p>
            <a:fld id="{34CD40A8-A2FF-4B30-912C-DE451A2269C1}" type="slidenum">
              <a:rPr lang="en-GB" smtClean="0"/>
              <a:t>‹#›</a:t>
            </a:fld>
            <a:endParaRPr lang="en-GB"/>
          </a:p>
        </p:txBody>
      </p:sp>
      <p:pic>
        <p:nvPicPr>
          <p:cNvPr id="7" name="Picture 6">
            <a:extLst>
              <a:ext uri="{FF2B5EF4-FFF2-40B4-BE49-F238E27FC236}">
                <a16:creationId xmlns:a16="http://schemas.microsoft.com/office/drawing/2014/main" id="{4976FA1B-05F0-4123-ADC0-3E7EF47FC8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42709" y="402739"/>
            <a:ext cx="653900" cy="618903"/>
          </a:xfrm>
          <a:prstGeom prst="rect">
            <a:avLst/>
          </a:prstGeom>
        </p:spPr>
      </p:pic>
    </p:spTree>
    <p:extLst>
      <p:ext uri="{BB962C8B-B14F-4D97-AF65-F5344CB8AC3E}">
        <p14:creationId xmlns:p14="http://schemas.microsoft.com/office/powerpoint/2010/main" val="934648070"/>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26678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53142-B991-4901-8F31-579738C31062}"/>
              </a:ext>
            </a:extLst>
          </p:cNvPr>
          <p:cNvSpPr>
            <a:spLocks noGrp="1"/>
          </p:cNvSpPr>
          <p:nvPr>
            <p:ph type="title"/>
          </p:nvPr>
        </p:nvSpPr>
        <p:spPr/>
        <p:txBody>
          <a:bodyPr/>
          <a:lstStyle>
            <a:lvl1pPr>
              <a:defRPr>
                <a:solidFill>
                  <a:schemeClr val="tx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D54C0F5-D900-4806-A447-AFF3E591C032}"/>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D5F14B35-5C7C-4151-8F6E-57C1B7DCD560}"/>
              </a:ext>
            </a:extLst>
          </p:cNvPr>
          <p:cNvSpPr>
            <a:spLocks noGrp="1"/>
          </p:cNvSpPr>
          <p:nvPr>
            <p:ph type="sldNum" sz="quarter" idx="12"/>
          </p:nvPr>
        </p:nvSpPr>
        <p:spPr>
          <a:xfrm>
            <a:off x="10840824" y="6356350"/>
            <a:ext cx="512975" cy="365125"/>
          </a:xfrm>
        </p:spPr>
        <p:txBody>
          <a:bodyPr/>
          <a:lstStyle/>
          <a:p>
            <a:fld id="{34CD40A8-A2FF-4B30-912C-DE451A2269C1}" type="slidenum">
              <a:rPr lang="en-GB" smtClean="0"/>
              <a:t>‹#›</a:t>
            </a:fld>
            <a:endParaRPr lang="en-GB"/>
          </a:p>
        </p:txBody>
      </p:sp>
      <p:pic>
        <p:nvPicPr>
          <p:cNvPr id="7" name="Picture 6">
            <a:extLst>
              <a:ext uri="{FF2B5EF4-FFF2-40B4-BE49-F238E27FC236}">
                <a16:creationId xmlns:a16="http://schemas.microsoft.com/office/drawing/2014/main" id="{4976FA1B-05F0-4123-ADC0-3E7EF47FC8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42709" y="402739"/>
            <a:ext cx="653900" cy="618903"/>
          </a:xfrm>
          <a:prstGeom prst="rect">
            <a:avLst/>
          </a:prstGeom>
        </p:spPr>
      </p:pic>
      <p:pic>
        <p:nvPicPr>
          <p:cNvPr id="8" name="Picture 7">
            <a:extLst>
              <a:ext uri="{FF2B5EF4-FFF2-40B4-BE49-F238E27FC236}">
                <a16:creationId xmlns:a16="http://schemas.microsoft.com/office/drawing/2014/main" id="{A8606CBA-8451-40BE-8C98-C0EBAD2CFB8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403" y="5377758"/>
            <a:ext cx="12191994" cy="1441260"/>
          </a:xfrm>
          <a:prstGeom prst="rect">
            <a:avLst/>
          </a:prstGeom>
          <a:noFill/>
          <a:effectLst>
            <a:glow>
              <a:schemeClr val="accent1"/>
            </a:glow>
            <a:outerShdw sx="1000" sy="1000" algn="ctr" rotWithShape="0">
              <a:srgbClr val="000000"/>
            </a:outerShdw>
            <a:reflection endPos="0" dist="50800" dir="5400000" sy="-100000" algn="bl" rotWithShape="0"/>
          </a:effectLst>
        </p:spPr>
      </p:pic>
    </p:spTree>
    <p:extLst>
      <p:ext uri="{BB962C8B-B14F-4D97-AF65-F5344CB8AC3E}">
        <p14:creationId xmlns:p14="http://schemas.microsoft.com/office/powerpoint/2010/main" val="1734274679"/>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3" name="Picture 2" descr="A body of water&#10;&#10;Description automatically generated with low confidence">
            <a:extLst>
              <a:ext uri="{FF2B5EF4-FFF2-40B4-BE49-F238E27FC236}">
                <a16:creationId xmlns:a16="http://schemas.microsoft.com/office/drawing/2014/main" id="{6ACDF8C1-A78C-47C8-97AF-CB9661F34EC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686"/>
            <a:ext cx="12192000" cy="6863371"/>
          </a:xfrm>
          <a:prstGeom prst="rect">
            <a:avLst/>
          </a:prstGeom>
        </p:spPr>
      </p:pic>
      <p:sp>
        <p:nvSpPr>
          <p:cNvPr id="5" name="Slide Number Placeholder 4">
            <a:extLst>
              <a:ext uri="{FF2B5EF4-FFF2-40B4-BE49-F238E27FC236}">
                <a16:creationId xmlns:a16="http://schemas.microsoft.com/office/drawing/2014/main" id="{B2200304-F3D8-48C1-9903-9BD61E116DFA}"/>
              </a:ext>
            </a:extLst>
          </p:cNvPr>
          <p:cNvSpPr>
            <a:spLocks noGrp="1"/>
          </p:cNvSpPr>
          <p:nvPr>
            <p:ph type="sldNum" sz="quarter" idx="12"/>
          </p:nvPr>
        </p:nvSpPr>
        <p:spPr>
          <a:xfrm>
            <a:off x="10812544" y="6356350"/>
            <a:ext cx="541256" cy="365125"/>
          </a:xfrm>
        </p:spPr>
        <p:txBody>
          <a:bodyPr/>
          <a:lstStyle/>
          <a:p>
            <a:fld id="{34CD40A8-A2FF-4B30-912C-DE451A2269C1}" type="slidenum">
              <a:rPr lang="en-GB" smtClean="0"/>
              <a:t>‹#›</a:t>
            </a:fld>
            <a:endParaRPr lang="en-GB"/>
          </a:p>
        </p:txBody>
      </p:sp>
    </p:spTree>
    <p:extLst>
      <p:ext uri="{BB962C8B-B14F-4D97-AF65-F5344CB8AC3E}">
        <p14:creationId xmlns:p14="http://schemas.microsoft.com/office/powerpoint/2010/main" val="3027707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3" name="Picture 2" descr="A body of water&#10;&#10;Description automatically generated with low confidence">
            <a:extLst>
              <a:ext uri="{FF2B5EF4-FFF2-40B4-BE49-F238E27FC236}">
                <a16:creationId xmlns:a16="http://schemas.microsoft.com/office/drawing/2014/main" id="{6ACDF8C1-A78C-47C8-97AF-CB9661F34EC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686"/>
            <a:ext cx="12192000" cy="6863371"/>
          </a:xfrm>
          <a:prstGeom prst="rect">
            <a:avLst/>
          </a:prstGeom>
        </p:spPr>
      </p:pic>
      <p:sp>
        <p:nvSpPr>
          <p:cNvPr id="5" name="Slide Number Placeholder 4">
            <a:extLst>
              <a:ext uri="{FF2B5EF4-FFF2-40B4-BE49-F238E27FC236}">
                <a16:creationId xmlns:a16="http://schemas.microsoft.com/office/drawing/2014/main" id="{B2200304-F3D8-48C1-9903-9BD61E116DFA}"/>
              </a:ext>
            </a:extLst>
          </p:cNvPr>
          <p:cNvSpPr>
            <a:spLocks noGrp="1"/>
          </p:cNvSpPr>
          <p:nvPr>
            <p:ph type="sldNum" sz="quarter" idx="12"/>
          </p:nvPr>
        </p:nvSpPr>
        <p:spPr>
          <a:xfrm>
            <a:off x="10812544" y="6356350"/>
            <a:ext cx="541256" cy="365125"/>
          </a:xfrm>
        </p:spPr>
        <p:txBody>
          <a:bodyPr/>
          <a:lstStyle/>
          <a:p>
            <a:fld id="{34CD40A8-A2FF-4B30-912C-DE451A2269C1}" type="slidenum">
              <a:rPr lang="en-GB" smtClean="0"/>
              <a:t>‹#›</a:t>
            </a:fld>
            <a:endParaRPr lang="en-GB"/>
          </a:p>
        </p:txBody>
      </p:sp>
      <p:pic>
        <p:nvPicPr>
          <p:cNvPr id="2" name="Picture 1">
            <a:extLst>
              <a:ext uri="{FF2B5EF4-FFF2-40B4-BE49-F238E27FC236}">
                <a16:creationId xmlns:a16="http://schemas.microsoft.com/office/drawing/2014/main" id="{39FD811F-FCFF-40CD-8F55-1AD73883447D}"/>
              </a:ext>
            </a:extLst>
          </p:cNvPr>
          <p:cNvPicPr>
            <a:picLocks noChangeAspect="1"/>
          </p:cNvPicPr>
          <p:nvPr userDrawn="1"/>
        </p:nvPicPr>
        <p:blipFill>
          <a:blip r:embed="rId3"/>
          <a:stretch>
            <a:fillRect/>
          </a:stretch>
        </p:blipFill>
        <p:spPr>
          <a:xfrm>
            <a:off x="0" y="5142368"/>
            <a:ext cx="12192000" cy="1551948"/>
          </a:xfrm>
          <a:prstGeom prst="rect">
            <a:avLst/>
          </a:prstGeom>
        </p:spPr>
      </p:pic>
    </p:spTree>
    <p:extLst>
      <p:ext uri="{BB962C8B-B14F-4D97-AF65-F5344CB8AC3E}">
        <p14:creationId xmlns:p14="http://schemas.microsoft.com/office/powerpoint/2010/main" val="229826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cSld name="1_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7603" cy="685553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587"/>
          </a:p>
        </p:txBody>
      </p:sp>
      <p:sp>
        <p:nvSpPr>
          <p:cNvPr id="2" name="Holder 2"/>
          <p:cNvSpPr>
            <a:spLocks noGrp="1"/>
          </p:cNvSpPr>
          <p:nvPr>
            <p:ph type="ctrTitle"/>
          </p:nvPr>
        </p:nvSpPr>
        <p:spPr>
          <a:xfrm>
            <a:off x="624089" y="1442244"/>
            <a:ext cx="10949424" cy="332399"/>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9640" y="3840480"/>
            <a:ext cx="8538322" cy="2492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97445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E27FD4-BE88-4A61-8235-956E39D445A5}"/>
              </a:ext>
            </a:extLst>
          </p:cNvPr>
          <p:cNvSpPr>
            <a:spLocks noGrp="1"/>
          </p:cNvSpPr>
          <p:nvPr>
            <p:ph type="title"/>
          </p:nvPr>
        </p:nvSpPr>
        <p:spPr>
          <a:xfrm>
            <a:off x="838200" y="365126"/>
            <a:ext cx="10515600" cy="69413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DB2536E9-6413-41FB-A2A3-A24D76500AF1}"/>
              </a:ext>
            </a:extLst>
          </p:cNvPr>
          <p:cNvSpPr>
            <a:spLocks noGrp="1"/>
          </p:cNvSpPr>
          <p:nvPr>
            <p:ph type="body" idx="1"/>
          </p:nvPr>
        </p:nvSpPr>
        <p:spPr>
          <a:xfrm>
            <a:off x="838200" y="1258432"/>
            <a:ext cx="10515600" cy="491853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AD47F9DB-3A77-484B-9444-62063F483C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CD40A8-A2FF-4B30-912C-DE451A2269C1}" type="slidenum">
              <a:rPr lang="en-GB" smtClean="0"/>
              <a:t>‹#›</a:t>
            </a:fld>
            <a:endParaRPr lang="en-GB"/>
          </a:p>
        </p:txBody>
      </p:sp>
    </p:spTree>
    <p:extLst>
      <p:ext uri="{BB962C8B-B14F-4D97-AF65-F5344CB8AC3E}">
        <p14:creationId xmlns:p14="http://schemas.microsoft.com/office/powerpoint/2010/main" val="28861684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7" r:id="rId4"/>
    <p:sldLayoutId id="2147483660" r:id="rId5"/>
    <p:sldLayoutId id="2147483661" r:id="rId6"/>
    <p:sldLayoutId id="2147483659" r:id="rId7"/>
    <p:sldLayoutId id="2147483662" r:id="rId8"/>
    <p:sldLayoutId id="2147483665" r:id="rId9"/>
    <p:sldLayoutId id="2147483666" r:id="rId10"/>
    <p:sldLayoutId id="2147483667" r:id="rId11"/>
  </p:sldLayoutIdLst>
  <p:hf hdr="0" ftr="0" dt="0"/>
  <p:txStyles>
    <p:titleStyle>
      <a:lvl1pPr algn="l" defTabSz="914400" rtl="0" eaLnBrk="1" latinLnBrk="0" hangingPunct="1">
        <a:lnSpc>
          <a:spcPct val="90000"/>
        </a:lnSpc>
        <a:spcBef>
          <a:spcPct val="0"/>
        </a:spcBef>
        <a:buNone/>
        <a:defRPr sz="2400" b="1" kern="1200">
          <a:solidFill>
            <a:srgbClr val="266782"/>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266782"/>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266782"/>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66782"/>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266782"/>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266782"/>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5.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36.jpe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18FBD6-A141-4547-947E-E7127F9D7BB1}"/>
              </a:ext>
            </a:extLst>
          </p:cNvPr>
          <p:cNvSpPr>
            <a:spLocks noGrp="1"/>
          </p:cNvSpPr>
          <p:nvPr>
            <p:ph type="sldNum" sz="quarter" idx="12"/>
          </p:nvPr>
        </p:nvSpPr>
        <p:spPr/>
        <p:txBody>
          <a:bodyPr/>
          <a:lstStyle/>
          <a:p>
            <a:fld id="{34CD40A8-A2FF-4B30-912C-DE451A2269C1}" type="slidenum">
              <a:rPr lang="en-GB" smtClean="0"/>
              <a:t>1</a:t>
            </a:fld>
            <a:endParaRPr lang="en-GB" dirty="0"/>
          </a:p>
        </p:txBody>
      </p:sp>
      <p:sp>
        <p:nvSpPr>
          <p:cNvPr id="3" name="object 2">
            <a:extLst>
              <a:ext uri="{FF2B5EF4-FFF2-40B4-BE49-F238E27FC236}">
                <a16:creationId xmlns:a16="http://schemas.microsoft.com/office/drawing/2014/main" id="{ECDF245D-9FF1-4685-9DA6-2B38DABC99C6}"/>
              </a:ext>
            </a:extLst>
          </p:cNvPr>
          <p:cNvSpPr txBox="1">
            <a:spLocks/>
          </p:cNvSpPr>
          <p:nvPr/>
        </p:nvSpPr>
        <p:spPr>
          <a:xfrm>
            <a:off x="1912367" y="4821252"/>
            <a:ext cx="8788108" cy="628377"/>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2400" b="1" kern="1200">
                <a:solidFill>
                  <a:srgbClr val="266782"/>
                </a:solidFill>
                <a:latin typeface="Verdana" panose="020B0604030504040204" pitchFamily="34" charset="0"/>
                <a:ea typeface="Verdana" panose="020B0604030504040204" pitchFamily="34" charset="0"/>
                <a:cs typeface="+mj-cs"/>
              </a:defRPr>
            </a:lvl1pPr>
          </a:lstStyle>
          <a:p>
            <a:pPr algn="ctr">
              <a:lnSpc>
                <a:spcPct val="100000"/>
              </a:lnSpc>
              <a:spcBef>
                <a:spcPts val="100"/>
              </a:spcBef>
            </a:pPr>
            <a:r>
              <a:rPr lang="en-GB" sz="4000" b="0" dirty="0">
                <a:solidFill>
                  <a:schemeClr val="bg1"/>
                </a:solidFill>
                <a:latin typeface="Branding Bold" panose="00000800000000000000" pitchFamily="50" charset="-18"/>
                <a:cs typeface="+mn-cs"/>
              </a:rPr>
              <a:t>Healing Power of Nature</a:t>
            </a:r>
          </a:p>
        </p:txBody>
      </p:sp>
      <p:pic>
        <p:nvPicPr>
          <p:cNvPr id="6" name="Picture 5">
            <a:extLst>
              <a:ext uri="{FF2B5EF4-FFF2-40B4-BE49-F238E27FC236}">
                <a16:creationId xmlns:a16="http://schemas.microsoft.com/office/drawing/2014/main" id="{7E48971F-1144-F9CB-6291-412D5F020942}"/>
              </a:ext>
            </a:extLst>
          </p:cNvPr>
          <p:cNvPicPr>
            <a:picLocks noChangeAspect="1"/>
          </p:cNvPicPr>
          <p:nvPr/>
        </p:nvPicPr>
        <p:blipFill rotWithShape="1">
          <a:blip r:embed="rId2">
            <a:clrChange>
              <a:clrFrom>
                <a:srgbClr val="FFFFFF"/>
              </a:clrFrom>
              <a:clrTo>
                <a:srgbClr val="FFFFFF">
                  <a:alpha val="0"/>
                </a:srgbClr>
              </a:clrTo>
            </a:clrChange>
            <a:biLevel thresh="25000"/>
            <a:extLst>
              <a:ext uri="{28A0092B-C50C-407E-A947-70E740481C1C}">
                <a14:useLocalDpi xmlns:a14="http://schemas.microsoft.com/office/drawing/2010/main" val="0"/>
              </a:ext>
            </a:extLst>
          </a:blip>
          <a:srcRect l="18850" t="14536" r="19414" b="13406"/>
          <a:stretch/>
        </p:blipFill>
        <p:spPr>
          <a:xfrm>
            <a:off x="4582274" y="1839075"/>
            <a:ext cx="3000054" cy="2982178"/>
          </a:xfrm>
          <a:prstGeom prst="rect">
            <a:avLst/>
          </a:prstGeom>
        </p:spPr>
      </p:pic>
    </p:spTree>
    <p:extLst>
      <p:ext uri="{BB962C8B-B14F-4D97-AF65-F5344CB8AC3E}">
        <p14:creationId xmlns:p14="http://schemas.microsoft.com/office/powerpoint/2010/main" val="2178129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59B0BF6-6EDD-4BC3-A03D-2464F3981F91}"/>
              </a:ext>
            </a:extLst>
          </p:cNvPr>
          <p:cNvSpPr>
            <a:spLocks noGrp="1"/>
          </p:cNvSpPr>
          <p:nvPr>
            <p:ph type="sldNum" sz="quarter" idx="12"/>
          </p:nvPr>
        </p:nvSpPr>
        <p:spPr/>
        <p:txBody>
          <a:bodyPr/>
          <a:lstStyle/>
          <a:p>
            <a:fld id="{34CD40A8-A2FF-4B30-912C-DE451A2269C1}" type="slidenum">
              <a:rPr lang="en-GB" smtClean="0"/>
              <a:t>10</a:t>
            </a:fld>
            <a:endParaRPr lang="en-GB"/>
          </a:p>
        </p:txBody>
      </p:sp>
      <p:pic>
        <p:nvPicPr>
          <p:cNvPr id="3" name="2016.07._margitsziget_szallodak_16.jpg" descr="2016.07._margitsziget_szallodak_16.jpg">
            <a:extLst>
              <a:ext uri="{FF2B5EF4-FFF2-40B4-BE49-F238E27FC236}">
                <a16:creationId xmlns:a16="http://schemas.microsoft.com/office/drawing/2014/main" id="{11BBBB0A-DD03-4EBE-8E38-9D190A8B535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4059"/>
            <a:ext cx="6096000" cy="6872059"/>
          </a:xfrm>
          <a:prstGeom prst="rect">
            <a:avLst/>
          </a:prstGeom>
          <a:ln w="12700">
            <a:miter lim="400000"/>
          </a:ln>
        </p:spPr>
      </p:pic>
      <p:sp>
        <p:nvSpPr>
          <p:cNvPr id="5" name="Budapest, Hungary">
            <a:extLst>
              <a:ext uri="{FF2B5EF4-FFF2-40B4-BE49-F238E27FC236}">
                <a16:creationId xmlns:a16="http://schemas.microsoft.com/office/drawing/2014/main" id="{C154A84F-A51F-4E1C-BA68-A0E740BA91B7}"/>
              </a:ext>
            </a:extLst>
          </p:cNvPr>
          <p:cNvSpPr txBox="1">
            <a:spLocks/>
          </p:cNvSpPr>
          <p:nvPr/>
        </p:nvSpPr>
        <p:spPr>
          <a:xfrm>
            <a:off x="6487542" y="696044"/>
            <a:ext cx="4957917" cy="47563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300" b="1" kern="1200">
                <a:solidFill>
                  <a:srgbClr val="FFFFFF"/>
                </a:solidFill>
                <a:latin typeface="Branding Bold"/>
                <a:ea typeface="Branding Bold"/>
                <a:cs typeface="Branding Bold"/>
                <a:sym typeface="Branding Bold"/>
              </a:defRPr>
            </a:lvl1pPr>
          </a:lstStyle>
          <a:p>
            <a:r>
              <a:rPr lang="en-GB" dirty="0"/>
              <a:t>Budapest, Hungary</a:t>
            </a:r>
          </a:p>
        </p:txBody>
      </p:sp>
      <p:sp>
        <p:nvSpPr>
          <p:cNvPr id="6" name="Прямоугольник 7">
            <a:extLst>
              <a:ext uri="{FF2B5EF4-FFF2-40B4-BE49-F238E27FC236}">
                <a16:creationId xmlns:a16="http://schemas.microsoft.com/office/drawing/2014/main" id="{F9361E2B-8F8E-425B-8022-2BE92A85C761}"/>
              </a:ext>
            </a:extLst>
          </p:cNvPr>
          <p:cNvSpPr txBox="1"/>
          <p:nvPr/>
        </p:nvSpPr>
        <p:spPr>
          <a:xfrm>
            <a:off x="6487542" y="1391420"/>
            <a:ext cx="4866257" cy="47705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1815" rIns="51815">
            <a:spAutoFit/>
          </a:bodyPr>
          <a:lstStyle/>
          <a:p>
            <a:pPr algn="just">
              <a:defRPr>
                <a:solidFill>
                  <a:srgbClr val="FFFFFF"/>
                </a:solidFill>
                <a:latin typeface="Branding Bold"/>
                <a:ea typeface="Branding Bold"/>
                <a:cs typeface="Branding Bold"/>
                <a:sym typeface="Branding Bold"/>
              </a:defRPr>
            </a:pPr>
            <a:r>
              <a:rPr sz="1600" dirty="0">
                <a:latin typeface="Verdana" panose="020B0604030504040204" pitchFamily="34" charset="0"/>
                <a:ea typeface="Verdana" panose="020B0604030504040204" pitchFamily="34" charset="0"/>
              </a:rPr>
              <a:t>2 Ensana </a:t>
            </a:r>
            <a:r>
              <a:rPr lang="hu-HU" sz="1600" dirty="0">
                <a:latin typeface="Verdana" panose="020B0604030504040204" pitchFamily="34" charset="0"/>
                <a:ea typeface="Verdana" panose="020B0604030504040204" pitchFamily="34" charset="0"/>
              </a:rPr>
              <a:t>h</a:t>
            </a:r>
            <a:r>
              <a:rPr sz="1600" dirty="0" err="1">
                <a:latin typeface="Verdana" panose="020B0604030504040204" pitchFamily="34" charset="0"/>
                <a:ea typeface="Verdana" panose="020B0604030504040204" pitchFamily="34" charset="0"/>
              </a:rPr>
              <a:t>ealth</a:t>
            </a:r>
            <a:r>
              <a:rPr sz="1600" dirty="0">
                <a:latin typeface="Verdana" panose="020B0604030504040204" pitchFamily="34" charset="0"/>
                <a:ea typeface="Verdana" panose="020B0604030504040204" pitchFamily="34" charset="0"/>
              </a:rPr>
              <a:t> </a:t>
            </a:r>
            <a:r>
              <a:rPr lang="hu-HU" sz="1600" dirty="0">
                <a:latin typeface="Verdana" panose="020B0604030504040204" pitchFamily="34" charset="0"/>
                <a:ea typeface="Verdana" panose="020B0604030504040204" pitchFamily="34" charset="0"/>
              </a:rPr>
              <a:t>s</a:t>
            </a:r>
            <a:r>
              <a:rPr sz="1600" dirty="0">
                <a:latin typeface="Verdana" panose="020B0604030504040204" pitchFamily="34" charset="0"/>
                <a:ea typeface="Verdana" panose="020B0604030504040204" pitchFamily="34" charset="0"/>
              </a:rPr>
              <a:t>pa </a:t>
            </a:r>
            <a:r>
              <a:rPr lang="hu-HU" sz="1600" dirty="0">
                <a:latin typeface="Verdana" panose="020B0604030504040204" pitchFamily="34" charset="0"/>
                <a:ea typeface="Verdana" panose="020B0604030504040204" pitchFamily="34" charset="0"/>
              </a:rPr>
              <a:t>h</a:t>
            </a:r>
            <a:r>
              <a:rPr sz="1600" dirty="0" err="1">
                <a:latin typeface="Verdana" panose="020B0604030504040204" pitchFamily="34" charset="0"/>
                <a:ea typeface="Verdana" panose="020B0604030504040204" pitchFamily="34" charset="0"/>
              </a:rPr>
              <a:t>otels</a:t>
            </a:r>
            <a:endParaRPr sz="1600" dirty="0">
              <a:latin typeface="Verdana" panose="020B0604030504040204" pitchFamily="34" charset="0"/>
              <a:ea typeface="Verdana" panose="020B0604030504040204" pitchFamily="34" charset="0"/>
            </a:endParaRPr>
          </a:p>
          <a:p>
            <a:pPr algn="just">
              <a:defRPr sz="2000">
                <a:solidFill>
                  <a:srgbClr val="FFFFFF"/>
                </a:solidFill>
                <a:latin typeface="Branding Semilight"/>
                <a:ea typeface="Branding Semilight"/>
                <a:cs typeface="Branding Semilight"/>
                <a:sym typeface="Branding Semilight"/>
              </a:defRPr>
            </a:pPr>
            <a:endParaRPr sz="1600" dirty="0">
              <a:latin typeface="Verdana" panose="020B0604030504040204" pitchFamily="34" charset="0"/>
              <a:ea typeface="Verdana" panose="020B0604030504040204" pitchFamily="34" charset="0"/>
            </a:endParaRPr>
          </a:p>
          <a:p>
            <a:pPr algn="just">
              <a:defRPr sz="1600">
                <a:solidFill>
                  <a:srgbClr val="FFFFFF"/>
                </a:solidFill>
                <a:latin typeface="Branding Semilight"/>
                <a:ea typeface="Branding Semilight"/>
                <a:cs typeface="Branding Semilight"/>
                <a:sym typeface="Branding Semilight"/>
              </a:defRPr>
            </a:pPr>
            <a:r>
              <a:rPr lang="en-GB" sz="1600" dirty="0">
                <a:solidFill>
                  <a:srgbClr val="FFFFFF"/>
                </a:solidFill>
                <a:latin typeface="Verdana" panose="020B0604030504040204" pitchFamily="34" charset="0"/>
                <a:ea typeface="Verdana" panose="020B0604030504040204" pitchFamily="34" charset="0"/>
              </a:rPr>
              <a:t>Ensana has two stunning spa hotels, with their own springs, all on the two and half kilometre, green and landscaped Margaret Island, in the middle of the River Danube. It is an ideal place to escape the bustle of the city. </a:t>
            </a:r>
            <a:endParaRPr lang="hu-HU" sz="1600" dirty="0">
              <a:solidFill>
                <a:srgbClr val="FFFFFF"/>
              </a:solidFill>
              <a:latin typeface="Verdana" panose="020B0604030504040204" pitchFamily="34" charset="0"/>
              <a:ea typeface="Verdana" panose="020B0604030504040204" pitchFamily="34" charset="0"/>
            </a:endParaRPr>
          </a:p>
          <a:p>
            <a:pPr algn="just">
              <a:defRPr sz="1600">
                <a:solidFill>
                  <a:srgbClr val="FFFFFF"/>
                </a:solidFill>
                <a:latin typeface="Branding Semilight"/>
                <a:ea typeface="Branding Semilight"/>
                <a:cs typeface="Branding Semilight"/>
                <a:sym typeface="Branding Semilight"/>
              </a:defRPr>
            </a:pPr>
            <a:endParaRPr lang="hu-HU" sz="1600" dirty="0">
              <a:solidFill>
                <a:srgbClr val="FFFFFF"/>
              </a:solidFill>
              <a:latin typeface="Verdana" panose="020B0604030504040204" pitchFamily="34" charset="0"/>
              <a:ea typeface="Verdana" panose="020B0604030504040204" pitchFamily="34" charset="0"/>
            </a:endParaRPr>
          </a:p>
          <a:p>
            <a:pPr algn="just">
              <a:defRPr sz="1600">
                <a:solidFill>
                  <a:srgbClr val="FFFFFF"/>
                </a:solidFill>
                <a:latin typeface="Branding Semilight"/>
                <a:ea typeface="Branding Semilight"/>
                <a:cs typeface="Branding Semilight"/>
                <a:sym typeface="Branding Semilight"/>
              </a:defRPr>
            </a:pPr>
            <a:r>
              <a:rPr lang="en-GB" sz="1600" dirty="0">
                <a:solidFill>
                  <a:srgbClr val="FFFFFF"/>
                </a:solidFill>
                <a:latin typeface="Verdana" panose="020B0604030504040204" pitchFamily="34" charset="0"/>
                <a:ea typeface="Verdana" panose="020B0604030504040204" pitchFamily="34" charset="0"/>
              </a:rPr>
              <a:t>The city </a:t>
            </a:r>
            <a:r>
              <a:rPr lang="en-US" sz="1600" dirty="0">
                <a:solidFill>
                  <a:srgbClr val="FFFFFF"/>
                </a:solidFill>
                <a:latin typeface="Verdana" panose="020B0604030504040204" pitchFamily="34" charset="0"/>
                <a:ea typeface="Verdana" panose="020B0604030504040204" pitchFamily="34" charset="0"/>
              </a:rPr>
              <a:t>center</a:t>
            </a:r>
            <a:r>
              <a:rPr lang="en-GB" sz="1600" dirty="0">
                <a:solidFill>
                  <a:srgbClr val="FFFFFF"/>
                </a:solidFill>
                <a:latin typeface="Verdana" panose="020B0604030504040204" pitchFamily="34" charset="0"/>
                <a:ea typeface="Verdana" panose="020B0604030504040204" pitchFamily="34" charset="0"/>
              </a:rPr>
              <a:t> is accessible in 15 minutes by regular public transport or taxi.</a:t>
            </a:r>
            <a:endParaRPr sz="1600" dirty="0">
              <a:solidFill>
                <a:srgbClr val="FFFFFF"/>
              </a:solidFill>
              <a:latin typeface="Verdana" panose="020B0604030504040204" pitchFamily="34" charset="0"/>
              <a:ea typeface="Verdana" panose="020B0604030504040204" pitchFamily="34" charset="0"/>
            </a:endParaRPr>
          </a:p>
          <a:p>
            <a:pPr algn="just">
              <a:defRPr sz="1600">
                <a:solidFill>
                  <a:srgbClr val="FFFFFF"/>
                </a:solidFill>
                <a:latin typeface="Branding Semilight"/>
                <a:ea typeface="Branding Semilight"/>
                <a:cs typeface="Branding Semilight"/>
                <a:sym typeface="Branding Semilight"/>
              </a:defRPr>
            </a:pPr>
            <a:endParaRPr sz="1600" dirty="0">
              <a:solidFill>
                <a:srgbClr val="FFFFFF"/>
              </a:solidFill>
              <a:latin typeface="Verdana" panose="020B0604030504040204" pitchFamily="34" charset="0"/>
              <a:ea typeface="Verdana" panose="020B0604030504040204" pitchFamily="34" charset="0"/>
            </a:endParaRPr>
          </a:p>
          <a:p>
            <a:pPr algn="just">
              <a:defRPr sz="1600">
                <a:solidFill>
                  <a:srgbClr val="FFFFFF"/>
                </a:solidFill>
                <a:latin typeface="Branding Semilight"/>
                <a:ea typeface="Branding Semilight"/>
                <a:cs typeface="Branding Semilight"/>
                <a:sym typeface="Branding Semilight"/>
              </a:defRPr>
            </a:pPr>
            <a:r>
              <a:rPr sz="1600" dirty="0">
                <a:solidFill>
                  <a:srgbClr val="FFFFFF"/>
                </a:solidFill>
                <a:latin typeface="Verdana" panose="020B0604030504040204" pitchFamily="34" charset="0"/>
                <a:ea typeface="Verdana" panose="020B0604030504040204" pitchFamily="34" charset="0"/>
              </a:rPr>
              <a:t>Budapest’s </a:t>
            </a:r>
            <a:r>
              <a:rPr sz="1600" i="1" dirty="0">
                <a:solidFill>
                  <a:srgbClr val="FFFFFF"/>
                </a:solidFill>
                <a:latin typeface="Verdana" panose="020B0604030504040204" pitchFamily="34" charset="0"/>
                <a:ea typeface="Verdana" panose="020B0604030504040204" pitchFamily="34" charset="0"/>
              </a:rPr>
              <a:t>natural therapies </a:t>
            </a:r>
            <a:r>
              <a:rPr sz="1600" dirty="0">
                <a:solidFill>
                  <a:srgbClr val="FFFFFF"/>
                </a:solidFill>
                <a:latin typeface="Verdana" panose="020B0604030504040204" pitchFamily="34" charset="0"/>
                <a:ea typeface="Verdana" panose="020B0604030504040204" pitchFamily="34" charset="0"/>
              </a:rPr>
              <a:t>treat all kinds </a:t>
            </a:r>
            <a:r>
              <a:rPr sz="1600" i="1" dirty="0">
                <a:solidFill>
                  <a:srgbClr val="FFFFFF"/>
                </a:solidFill>
                <a:latin typeface="Verdana" panose="020B0604030504040204" pitchFamily="34" charset="0"/>
                <a:ea typeface="Verdana" panose="020B0604030504040204" pitchFamily="34" charset="0"/>
              </a:rPr>
              <a:t>of inflammatory conditions. </a:t>
            </a:r>
            <a:endParaRPr lang="hu-HU" sz="1600" i="1" dirty="0">
              <a:solidFill>
                <a:srgbClr val="FFFFFF"/>
              </a:solidFill>
              <a:latin typeface="Verdana" panose="020B0604030504040204" pitchFamily="34" charset="0"/>
              <a:ea typeface="Verdana" panose="020B0604030504040204" pitchFamily="34" charset="0"/>
            </a:endParaRPr>
          </a:p>
          <a:p>
            <a:pPr algn="just">
              <a:defRPr sz="1600">
                <a:solidFill>
                  <a:srgbClr val="FFFFFF"/>
                </a:solidFill>
                <a:latin typeface="Branding Semilight"/>
                <a:ea typeface="Branding Semilight"/>
                <a:cs typeface="Branding Semilight"/>
                <a:sym typeface="Branding Semilight"/>
              </a:defRPr>
            </a:pPr>
            <a:endParaRPr lang="hu-HU" sz="1600" dirty="0">
              <a:solidFill>
                <a:srgbClr val="FFFFFF"/>
              </a:solidFill>
              <a:latin typeface="Verdana" panose="020B0604030504040204" pitchFamily="34" charset="0"/>
              <a:ea typeface="Verdana" panose="020B0604030504040204" pitchFamily="34" charset="0"/>
            </a:endParaRPr>
          </a:p>
          <a:p>
            <a:pPr algn="just">
              <a:defRPr sz="1600">
                <a:solidFill>
                  <a:srgbClr val="FFFFFF"/>
                </a:solidFill>
                <a:latin typeface="Branding Semilight"/>
                <a:ea typeface="Branding Semilight"/>
                <a:cs typeface="Branding Semilight"/>
                <a:sym typeface="Branding Semilight"/>
              </a:defRPr>
            </a:pPr>
            <a:r>
              <a:rPr sz="1600" dirty="0">
                <a:solidFill>
                  <a:srgbClr val="FFFFFF"/>
                </a:solidFill>
                <a:latin typeface="Verdana" panose="020B0604030504040204" pitchFamily="34" charset="0"/>
                <a:ea typeface="Verdana" panose="020B0604030504040204" pitchFamily="34" charset="0"/>
              </a:rPr>
              <a:t>The city’s thermal water is also perfect for </a:t>
            </a:r>
            <a:r>
              <a:rPr sz="1600" i="1" dirty="0">
                <a:solidFill>
                  <a:srgbClr val="FFFFFF"/>
                </a:solidFill>
                <a:latin typeface="Verdana" panose="020B0604030504040204" pitchFamily="34" charset="0"/>
                <a:ea typeface="Verdana" panose="020B0604030504040204" pitchFamily="34" charset="0"/>
              </a:rPr>
              <a:t>relaxation and stress relief.</a:t>
            </a:r>
          </a:p>
          <a:p>
            <a:pPr>
              <a:defRPr sz="2000">
                <a:solidFill>
                  <a:srgbClr val="FFFFFF"/>
                </a:solidFill>
                <a:latin typeface="Co Text Corp"/>
                <a:ea typeface="Co Text Corp"/>
                <a:cs typeface="Co Text Corp"/>
                <a:sym typeface="Co Text Corp"/>
              </a:defRPr>
            </a:pPr>
            <a:endParaRPr sz="1600" dirty="0"/>
          </a:p>
          <a:p>
            <a:pPr>
              <a:defRPr sz="2000">
                <a:solidFill>
                  <a:srgbClr val="FFFFFF"/>
                </a:solidFill>
                <a:latin typeface="Co Text Corp"/>
                <a:ea typeface="Co Text Corp"/>
                <a:cs typeface="Co Text Corp"/>
                <a:sym typeface="Co Text Corp"/>
              </a:defRPr>
            </a:pPr>
            <a:endParaRPr sz="1600" dirty="0"/>
          </a:p>
        </p:txBody>
      </p:sp>
    </p:spTree>
    <p:extLst>
      <p:ext uri="{BB962C8B-B14F-4D97-AF65-F5344CB8AC3E}">
        <p14:creationId xmlns:p14="http://schemas.microsoft.com/office/powerpoint/2010/main" val="2094273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59B0BF6-6EDD-4BC3-A03D-2464F3981F91}"/>
              </a:ext>
            </a:extLst>
          </p:cNvPr>
          <p:cNvSpPr>
            <a:spLocks noGrp="1"/>
          </p:cNvSpPr>
          <p:nvPr>
            <p:ph type="sldNum" sz="quarter" idx="12"/>
          </p:nvPr>
        </p:nvSpPr>
        <p:spPr/>
        <p:txBody>
          <a:bodyPr/>
          <a:lstStyle/>
          <a:p>
            <a:fld id="{34CD40A8-A2FF-4B30-912C-DE451A2269C1}" type="slidenum">
              <a:rPr lang="en-GB" smtClean="0"/>
              <a:t>11</a:t>
            </a:fld>
            <a:endParaRPr lang="en-GB"/>
          </a:p>
        </p:txBody>
      </p:sp>
      <p:pic>
        <p:nvPicPr>
          <p:cNvPr id="3" name="Ensana KV 6.jpg" descr="Ensana KV 6.jpg">
            <a:extLst>
              <a:ext uri="{FF2B5EF4-FFF2-40B4-BE49-F238E27FC236}">
                <a16:creationId xmlns:a16="http://schemas.microsoft.com/office/drawing/2014/main" id="{B363B0B7-D454-4CA3-9C2D-FC1664F1FB6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705" y="5163"/>
            <a:ext cx="6134705" cy="6852838"/>
          </a:xfrm>
          <a:prstGeom prst="rect">
            <a:avLst/>
          </a:prstGeom>
          <a:ln w="12700">
            <a:miter lim="400000"/>
          </a:ln>
        </p:spPr>
      </p:pic>
      <p:sp>
        <p:nvSpPr>
          <p:cNvPr id="5" name="Hévíz, Hungary">
            <a:extLst>
              <a:ext uri="{FF2B5EF4-FFF2-40B4-BE49-F238E27FC236}">
                <a16:creationId xmlns:a16="http://schemas.microsoft.com/office/drawing/2014/main" id="{BB1817E6-4B17-46E7-8F60-C3E39B05AD0C}"/>
              </a:ext>
            </a:extLst>
          </p:cNvPr>
          <p:cNvSpPr txBox="1">
            <a:spLocks/>
          </p:cNvSpPr>
          <p:nvPr/>
        </p:nvSpPr>
        <p:spPr>
          <a:xfrm>
            <a:off x="6418632" y="674691"/>
            <a:ext cx="3098407" cy="507831"/>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300" b="1" kern="1200">
                <a:solidFill>
                  <a:srgbClr val="FFFFFF"/>
                </a:solidFill>
                <a:latin typeface="Branding Bold"/>
                <a:ea typeface="Branding Bold"/>
                <a:cs typeface="Branding Bold"/>
                <a:sym typeface="Branding Bold"/>
              </a:defRPr>
            </a:lvl1pPr>
          </a:lstStyle>
          <a:p>
            <a:r>
              <a:rPr lang="en-GB" dirty="0"/>
              <a:t>Hévíz, Hungary</a:t>
            </a:r>
          </a:p>
        </p:txBody>
      </p:sp>
      <p:sp>
        <p:nvSpPr>
          <p:cNvPr id="6" name="Прямоугольник 7">
            <a:extLst>
              <a:ext uri="{FF2B5EF4-FFF2-40B4-BE49-F238E27FC236}">
                <a16:creationId xmlns:a16="http://schemas.microsoft.com/office/drawing/2014/main" id="{6CCC646B-6B12-4CB7-BEA4-F8EB077A0DD5}"/>
              </a:ext>
            </a:extLst>
          </p:cNvPr>
          <p:cNvSpPr txBox="1"/>
          <p:nvPr/>
        </p:nvSpPr>
        <p:spPr>
          <a:xfrm>
            <a:off x="6502167" y="1458496"/>
            <a:ext cx="4989248" cy="52629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1815" rIns="51815">
            <a:spAutoFit/>
          </a:bodyPr>
          <a:lstStyle/>
          <a:p>
            <a:pPr>
              <a:defRPr sz="2000">
                <a:solidFill>
                  <a:srgbClr val="FFFFFF"/>
                </a:solidFill>
                <a:latin typeface="Branding Bold"/>
                <a:ea typeface="Branding Bold"/>
                <a:cs typeface="Branding Bold"/>
                <a:sym typeface="Branding Bold"/>
              </a:defRPr>
            </a:pPr>
            <a:r>
              <a:rPr sz="1600" dirty="0">
                <a:latin typeface="Verdana" panose="020B0604030504040204" pitchFamily="34" charset="0"/>
                <a:ea typeface="Verdana" panose="020B0604030504040204" pitchFamily="34" charset="0"/>
              </a:rPr>
              <a:t>2 Ensana </a:t>
            </a:r>
            <a:r>
              <a:rPr lang="hu-HU" sz="1600" dirty="0">
                <a:latin typeface="Verdana" panose="020B0604030504040204" pitchFamily="34" charset="0"/>
                <a:ea typeface="Verdana" panose="020B0604030504040204" pitchFamily="34" charset="0"/>
              </a:rPr>
              <a:t>h</a:t>
            </a:r>
            <a:r>
              <a:rPr sz="1600" dirty="0" err="1">
                <a:latin typeface="Verdana" panose="020B0604030504040204" pitchFamily="34" charset="0"/>
                <a:ea typeface="Verdana" panose="020B0604030504040204" pitchFamily="34" charset="0"/>
              </a:rPr>
              <a:t>ealth</a:t>
            </a:r>
            <a:r>
              <a:rPr sz="1600" dirty="0">
                <a:latin typeface="Verdana" panose="020B0604030504040204" pitchFamily="34" charset="0"/>
                <a:ea typeface="Verdana" panose="020B0604030504040204" pitchFamily="34" charset="0"/>
              </a:rPr>
              <a:t> </a:t>
            </a:r>
            <a:r>
              <a:rPr lang="hu-HU" sz="1600" dirty="0">
                <a:latin typeface="Verdana" panose="020B0604030504040204" pitchFamily="34" charset="0"/>
                <a:ea typeface="Verdana" panose="020B0604030504040204" pitchFamily="34" charset="0"/>
              </a:rPr>
              <a:t>s</a:t>
            </a:r>
            <a:r>
              <a:rPr sz="1600" dirty="0">
                <a:latin typeface="Verdana" panose="020B0604030504040204" pitchFamily="34" charset="0"/>
                <a:ea typeface="Verdana" panose="020B0604030504040204" pitchFamily="34" charset="0"/>
              </a:rPr>
              <a:t>pa </a:t>
            </a:r>
            <a:r>
              <a:rPr lang="hu-HU" sz="1600" dirty="0">
                <a:latin typeface="Verdana" panose="020B0604030504040204" pitchFamily="34" charset="0"/>
                <a:ea typeface="Verdana" panose="020B0604030504040204" pitchFamily="34" charset="0"/>
              </a:rPr>
              <a:t>h</a:t>
            </a:r>
            <a:r>
              <a:rPr sz="1600" dirty="0" err="1">
                <a:latin typeface="Verdana" panose="020B0604030504040204" pitchFamily="34" charset="0"/>
                <a:ea typeface="Verdana" panose="020B0604030504040204" pitchFamily="34" charset="0"/>
              </a:rPr>
              <a:t>otels</a:t>
            </a:r>
            <a:endParaRPr sz="1600" dirty="0">
              <a:latin typeface="Verdana" panose="020B0604030504040204" pitchFamily="34" charset="0"/>
              <a:ea typeface="Verdana" panose="020B0604030504040204" pitchFamily="34" charset="0"/>
            </a:endParaRPr>
          </a:p>
          <a:p>
            <a:pPr>
              <a:defRPr sz="1400">
                <a:solidFill>
                  <a:srgbClr val="FFFFFF"/>
                </a:solidFill>
                <a:latin typeface="Branding Semilight"/>
                <a:ea typeface="Branding Semilight"/>
                <a:cs typeface="Branding Semilight"/>
                <a:sym typeface="Branding Semilight"/>
              </a:defRPr>
            </a:pPr>
            <a:endParaRPr sz="1600" dirty="0">
              <a:latin typeface="Verdana" panose="020B0604030504040204" pitchFamily="34" charset="0"/>
              <a:ea typeface="Verdana" panose="020B0604030504040204" pitchFamily="34" charset="0"/>
            </a:endParaRPr>
          </a:p>
          <a:p>
            <a:pPr algn="just">
              <a:defRPr sz="1600">
                <a:solidFill>
                  <a:srgbClr val="FFFFFF"/>
                </a:solidFill>
                <a:latin typeface="Branding Semilight"/>
                <a:ea typeface="Branding Semilight"/>
                <a:cs typeface="Branding Semilight"/>
                <a:sym typeface="Branding Semilight"/>
              </a:defRPr>
            </a:pPr>
            <a:r>
              <a:rPr lang="en-GB" sz="1600" dirty="0">
                <a:solidFill>
                  <a:srgbClr val="FFFFFF"/>
                </a:solidFill>
                <a:latin typeface="Verdana" panose="020B0604030504040204" pitchFamily="34" charset="0"/>
                <a:ea typeface="Verdana" panose="020B0604030504040204" pitchFamily="34" charset="0"/>
              </a:rPr>
              <a:t>A rare </a:t>
            </a:r>
            <a:r>
              <a:rPr lang="en-GB" sz="1600" i="1" dirty="0">
                <a:solidFill>
                  <a:srgbClr val="FFFFFF"/>
                </a:solidFill>
                <a:latin typeface="Verdana" panose="020B0604030504040204" pitchFamily="34" charset="0"/>
                <a:ea typeface="Verdana" panose="020B0604030504040204" pitchFamily="34" charset="0"/>
              </a:rPr>
              <a:t>biologically-active lake of healing</a:t>
            </a:r>
          </a:p>
          <a:p>
            <a:pPr algn="just">
              <a:defRPr sz="1600">
                <a:solidFill>
                  <a:srgbClr val="FFFFFF"/>
                </a:solidFill>
                <a:latin typeface="Branding Semilight"/>
                <a:ea typeface="Branding Semilight"/>
                <a:cs typeface="Branding Semilight"/>
                <a:sym typeface="Branding Semilight"/>
              </a:defRPr>
            </a:pPr>
            <a:endParaRPr lang="ru-RU" sz="1600" dirty="0">
              <a:solidFill>
                <a:srgbClr val="FFFFFF"/>
              </a:solidFill>
              <a:latin typeface="Verdana" panose="020B0604030504040204" pitchFamily="34" charset="0"/>
              <a:ea typeface="Verdana" panose="020B0604030504040204" pitchFamily="34" charset="0"/>
            </a:endParaRPr>
          </a:p>
          <a:p>
            <a:pPr algn="just">
              <a:defRPr sz="1600">
                <a:solidFill>
                  <a:srgbClr val="FFFFFF"/>
                </a:solidFill>
                <a:latin typeface="Branding Semilight"/>
                <a:ea typeface="Branding Semilight"/>
                <a:cs typeface="Branding Semilight"/>
                <a:sym typeface="Branding Semilight"/>
              </a:defRPr>
            </a:pPr>
            <a:r>
              <a:rPr lang="en-GB" sz="1600" dirty="0">
                <a:solidFill>
                  <a:srgbClr val="FFFFFF"/>
                </a:solidFill>
                <a:latin typeface="Verdana" panose="020B0604030504040204" pitchFamily="34" charset="0"/>
                <a:ea typeface="Verdana" panose="020B0604030504040204" pitchFamily="34" charset="0"/>
              </a:rPr>
              <a:t>Hévíz is home to the largest thermal lake in the world, </a:t>
            </a:r>
            <a:r>
              <a:rPr lang="en-GB" sz="1600" i="1" dirty="0">
                <a:solidFill>
                  <a:srgbClr val="FFFFFF"/>
                </a:solidFill>
                <a:latin typeface="Verdana" panose="020B0604030504040204" pitchFamily="34" charset="0"/>
                <a:ea typeface="Verdana" panose="020B0604030504040204" pitchFamily="34" charset="0"/>
              </a:rPr>
              <a:t>suitable for bathing</a:t>
            </a:r>
            <a:r>
              <a:rPr lang="en-GB" sz="1600" dirty="0">
                <a:solidFill>
                  <a:srgbClr val="FFFFFF"/>
                </a:solidFill>
                <a:latin typeface="Verdana" panose="020B0604030504040204" pitchFamily="34" charset="0"/>
                <a:ea typeface="Verdana" panose="020B0604030504040204" pitchFamily="34" charset="0"/>
              </a:rPr>
              <a:t>, where guests can enjoy year-round wellbeing thanks to the Mediterranean climate and perfectly warm, mineral-rich water.</a:t>
            </a:r>
            <a:endParaRPr lang="hu-HU" sz="1600" dirty="0">
              <a:solidFill>
                <a:srgbClr val="FFFFFF"/>
              </a:solidFill>
              <a:latin typeface="Verdana" panose="020B0604030504040204" pitchFamily="34" charset="0"/>
              <a:ea typeface="Verdana" panose="020B0604030504040204" pitchFamily="34" charset="0"/>
            </a:endParaRPr>
          </a:p>
          <a:p>
            <a:pPr algn="just">
              <a:defRPr sz="1600">
                <a:solidFill>
                  <a:srgbClr val="FFFFFF"/>
                </a:solidFill>
                <a:latin typeface="Branding Semilight"/>
                <a:ea typeface="Branding Semilight"/>
                <a:cs typeface="Branding Semilight"/>
                <a:sym typeface="Branding Semilight"/>
              </a:defRPr>
            </a:pPr>
            <a:endParaRPr lang="hu-HU" sz="1600" dirty="0">
              <a:solidFill>
                <a:srgbClr val="FFFFFF"/>
              </a:solidFill>
              <a:latin typeface="Verdana" panose="020B0604030504040204" pitchFamily="34" charset="0"/>
              <a:ea typeface="Verdana" panose="020B0604030504040204" pitchFamily="34" charset="0"/>
            </a:endParaRPr>
          </a:p>
          <a:p>
            <a:pPr algn="just">
              <a:defRPr sz="1600">
                <a:solidFill>
                  <a:srgbClr val="FFFFFF"/>
                </a:solidFill>
                <a:latin typeface="Branding Semilight"/>
                <a:ea typeface="Branding Semilight"/>
                <a:cs typeface="Branding Semilight"/>
                <a:sym typeface="Branding Semilight"/>
              </a:defRPr>
            </a:pPr>
            <a:r>
              <a:rPr lang="en-GB" sz="1600" dirty="0">
                <a:solidFill>
                  <a:srgbClr val="FFFFFF"/>
                </a:solidFill>
                <a:latin typeface="Verdana" panose="020B0604030504040204" pitchFamily="34" charset="0"/>
                <a:ea typeface="Verdana" panose="020B0604030504040204" pitchFamily="34" charset="0"/>
              </a:rPr>
              <a:t>Year-round thermal water (always more than 23 degrees Celsius, whatever the season) with active health properties. </a:t>
            </a:r>
          </a:p>
          <a:p>
            <a:pPr algn="just">
              <a:defRPr sz="1600">
                <a:solidFill>
                  <a:srgbClr val="FFFFFF"/>
                </a:solidFill>
                <a:latin typeface="Branding Semilight"/>
                <a:ea typeface="Branding Semilight"/>
                <a:cs typeface="Branding Semilight"/>
                <a:sym typeface="Branding Semilight"/>
              </a:defRPr>
            </a:pPr>
            <a:endParaRPr lang="en-GB" sz="1600" dirty="0">
              <a:solidFill>
                <a:srgbClr val="FFFFFF"/>
              </a:solidFill>
              <a:latin typeface="Verdana" panose="020B0604030504040204" pitchFamily="34" charset="0"/>
              <a:ea typeface="Verdana" panose="020B0604030504040204" pitchFamily="34" charset="0"/>
            </a:endParaRPr>
          </a:p>
          <a:p>
            <a:pPr algn="just">
              <a:defRPr sz="1600">
                <a:solidFill>
                  <a:srgbClr val="FFFFFF"/>
                </a:solidFill>
                <a:latin typeface="Branding Semilight"/>
                <a:ea typeface="Branding Semilight"/>
                <a:cs typeface="Branding Semilight"/>
                <a:sym typeface="Branding Semilight"/>
              </a:defRPr>
            </a:pPr>
            <a:r>
              <a:rPr lang="en-GB" sz="1600" dirty="0">
                <a:solidFill>
                  <a:srgbClr val="FFFFFF"/>
                </a:solidFill>
                <a:latin typeface="Verdana" panose="020B0604030504040204" pitchFamily="34" charset="0"/>
                <a:ea typeface="Verdana" panose="020B0604030504040204" pitchFamily="34" charset="0"/>
              </a:rPr>
              <a:t>The city features a rich cultural program from culinary events and water sports, to local wine</a:t>
            </a:r>
            <a:r>
              <a:rPr lang="hu-HU" sz="1600" dirty="0">
                <a:solidFill>
                  <a:srgbClr val="FFFFFF"/>
                </a:solidFill>
                <a:latin typeface="Verdana" panose="020B0604030504040204" pitchFamily="34" charset="0"/>
                <a:ea typeface="Verdana" panose="020B0604030504040204" pitchFamily="34" charset="0"/>
              </a:rPr>
              <a:t> </a:t>
            </a:r>
            <a:r>
              <a:rPr lang="en-GB" sz="1600" dirty="0">
                <a:solidFill>
                  <a:srgbClr val="FFFFFF"/>
                </a:solidFill>
                <a:latin typeface="Verdana" panose="020B0604030504040204" pitchFamily="34" charset="0"/>
                <a:ea typeface="Verdana" panose="020B0604030504040204" pitchFamily="34" charset="0"/>
              </a:rPr>
              <a:t>tasting, hiking and even hot-air balloon activities.</a:t>
            </a:r>
          </a:p>
          <a:p>
            <a:pPr algn="just">
              <a:defRPr sz="1600">
                <a:solidFill>
                  <a:srgbClr val="FFFFFF"/>
                </a:solidFill>
                <a:latin typeface="Branding Semilight"/>
                <a:ea typeface="Branding Semilight"/>
                <a:cs typeface="Branding Semilight"/>
                <a:sym typeface="Branding Semilight"/>
              </a:defRPr>
            </a:pPr>
            <a:endParaRPr lang="hu-HU" sz="1600" dirty="0">
              <a:solidFill>
                <a:srgbClr val="FFFFFF"/>
              </a:solidFill>
              <a:latin typeface="Branding Semilight"/>
            </a:endParaRPr>
          </a:p>
          <a:p>
            <a:pPr algn="just">
              <a:defRPr sz="1600">
                <a:solidFill>
                  <a:srgbClr val="FFFFFF"/>
                </a:solidFill>
                <a:latin typeface="Branding Semilight"/>
                <a:ea typeface="Branding Semilight"/>
                <a:cs typeface="Branding Semilight"/>
                <a:sym typeface="Branding Semilight"/>
              </a:defRPr>
            </a:pPr>
            <a:endParaRPr lang="en-GB" sz="1600" dirty="0">
              <a:solidFill>
                <a:srgbClr val="FFFFFF"/>
              </a:solidFill>
              <a:latin typeface="Branding Semilight"/>
            </a:endParaRPr>
          </a:p>
          <a:p>
            <a:pPr>
              <a:defRPr sz="1600">
                <a:solidFill>
                  <a:srgbClr val="FFFFFF"/>
                </a:solidFill>
                <a:latin typeface="Branding Semilight"/>
                <a:ea typeface="Branding Semilight"/>
                <a:cs typeface="Branding Semilight"/>
                <a:sym typeface="Branding Semilight"/>
              </a:defRPr>
            </a:pPr>
            <a:endParaRPr sz="1600" dirty="0">
              <a:solidFill>
                <a:srgbClr val="FFFFFF"/>
              </a:solidFill>
              <a:latin typeface="Branding Semilight"/>
            </a:endParaRPr>
          </a:p>
        </p:txBody>
      </p:sp>
    </p:spTree>
    <p:extLst>
      <p:ext uri="{BB962C8B-B14F-4D97-AF65-F5344CB8AC3E}">
        <p14:creationId xmlns:p14="http://schemas.microsoft.com/office/powerpoint/2010/main" val="3642344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59B0BF6-6EDD-4BC3-A03D-2464F3981F91}"/>
              </a:ext>
            </a:extLst>
          </p:cNvPr>
          <p:cNvSpPr>
            <a:spLocks noGrp="1"/>
          </p:cNvSpPr>
          <p:nvPr>
            <p:ph type="sldNum" sz="quarter" idx="12"/>
          </p:nvPr>
        </p:nvSpPr>
        <p:spPr/>
        <p:txBody>
          <a:bodyPr/>
          <a:lstStyle/>
          <a:p>
            <a:fld id="{34CD40A8-A2FF-4B30-912C-DE451A2269C1}" type="slidenum">
              <a:rPr lang="en-GB" smtClean="0"/>
              <a:t>12</a:t>
            </a:fld>
            <a:endParaRPr lang="en-GB"/>
          </a:p>
        </p:txBody>
      </p:sp>
      <p:sp>
        <p:nvSpPr>
          <p:cNvPr id="3" name="Sovata, Romania">
            <a:extLst>
              <a:ext uri="{FF2B5EF4-FFF2-40B4-BE49-F238E27FC236}">
                <a16:creationId xmlns:a16="http://schemas.microsoft.com/office/drawing/2014/main" id="{52C64763-034B-4228-B48E-35996673A48F}"/>
              </a:ext>
            </a:extLst>
          </p:cNvPr>
          <p:cNvSpPr txBox="1">
            <a:spLocks/>
          </p:cNvSpPr>
          <p:nvPr/>
        </p:nvSpPr>
        <p:spPr>
          <a:xfrm>
            <a:off x="6503281" y="645757"/>
            <a:ext cx="5688719" cy="507831"/>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3300" b="1" kern="1200">
                <a:solidFill>
                  <a:srgbClr val="FFFFFF"/>
                </a:solidFill>
                <a:latin typeface="Branding Bold"/>
                <a:ea typeface="Branding Bold"/>
                <a:cs typeface="Branding Bold"/>
                <a:sym typeface="Branding Bold"/>
              </a:defRPr>
            </a:lvl1pPr>
          </a:lstStyle>
          <a:p>
            <a:r>
              <a:rPr lang="en-GB" dirty="0"/>
              <a:t>Sovata, Romania</a:t>
            </a:r>
          </a:p>
        </p:txBody>
      </p:sp>
      <p:sp>
        <p:nvSpPr>
          <p:cNvPr id="5" name="Прямоугольник 7">
            <a:extLst>
              <a:ext uri="{FF2B5EF4-FFF2-40B4-BE49-F238E27FC236}">
                <a16:creationId xmlns:a16="http://schemas.microsoft.com/office/drawing/2014/main" id="{DC6C517B-E19E-4A94-8045-E13D7257531C}"/>
              </a:ext>
            </a:extLst>
          </p:cNvPr>
          <p:cNvSpPr txBox="1"/>
          <p:nvPr/>
        </p:nvSpPr>
        <p:spPr>
          <a:xfrm>
            <a:off x="6550926" y="1335998"/>
            <a:ext cx="5172502" cy="52629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1815" rIns="51815">
            <a:spAutoFit/>
          </a:bodyPr>
          <a:lstStyle/>
          <a:p>
            <a:pPr>
              <a:defRPr>
                <a:solidFill>
                  <a:srgbClr val="FFFFFF"/>
                </a:solidFill>
                <a:latin typeface="Branding Bold"/>
                <a:ea typeface="Branding Bold"/>
                <a:cs typeface="Branding Bold"/>
                <a:sym typeface="Branding Bold"/>
              </a:defRPr>
            </a:pPr>
            <a:r>
              <a:rPr lang="en-GB" sz="1600" dirty="0">
                <a:latin typeface="Verdana" panose="020B0604030504040204" pitchFamily="34" charset="0"/>
                <a:ea typeface="Verdana" panose="020B0604030504040204" pitchFamily="34" charset="0"/>
              </a:rPr>
              <a:t>3</a:t>
            </a:r>
            <a:r>
              <a:rPr sz="1600" dirty="0">
                <a:latin typeface="Verdana" panose="020B0604030504040204" pitchFamily="34" charset="0"/>
                <a:ea typeface="Verdana" panose="020B0604030504040204" pitchFamily="34" charset="0"/>
              </a:rPr>
              <a:t> Ensana </a:t>
            </a:r>
            <a:r>
              <a:rPr lang="hu-HU" sz="1600" dirty="0">
                <a:latin typeface="Verdana" panose="020B0604030504040204" pitchFamily="34" charset="0"/>
                <a:ea typeface="Verdana" panose="020B0604030504040204" pitchFamily="34" charset="0"/>
              </a:rPr>
              <a:t>h</a:t>
            </a:r>
            <a:r>
              <a:rPr sz="1600" dirty="0" err="1">
                <a:latin typeface="Verdana" panose="020B0604030504040204" pitchFamily="34" charset="0"/>
                <a:ea typeface="Verdana" panose="020B0604030504040204" pitchFamily="34" charset="0"/>
              </a:rPr>
              <a:t>ealth</a:t>
            </a:r>
            <a:r>
              <a:rPr sz="1600" dirty="0">
                <a:latin typeface="Verdana" panose="020B0604030504040204" pitchFamily="34" charset="0"/>
                <a:ea typeface="Verdana" panose="020B0604030504040204" pitchFamily="34" charset="0"/>
              </a:rPr>
              <a:t> </a:t>
            </a:r>
            <a:r>
              <a:rPr lang="hu-HU" sz="1600" dirty="0">
                <a:latin typeface="Verdana" panose="020B0604030504040204" pitchFamily="34" charset="0"/>
                <a:ea typeface="Verdana" panose="020B0604030504040204" pitchFamily="34" charset="0"/>
              </a:rPr>
              <a:t>s</a:t>
            </a:r>
            <a:r>
              <a:rPr sz="1600" dirty="0">
                <a:latin typeface="Verdana" panose="020B0604030504040204" pitchFamily="34" charset="0"/>
                <a:ea typeface="Verdana" panose="020B0604030504040204" pitchFamily="34" charset="0"/>
              </a:rPr>
              <a:t>pa </a:t>
            </a:r>
            <a:r>
              <a:rPr lang="hu-HU" sz="1600" dirty="0">
                <a:latin typeface="Verdana" panose="020B0604030504040204" pitchFamily="34" charset="0"/>
                <a:ea typeface="Verdana" panose="020B0604030504040204" pitchFamily="34" charset="0"/>
              </a:rPr>
              <a:t>h</a:t>
            </a:r>
            <a:r>
              <a:rPr sz="1600" dirty="0" err="1">
                <a:latin typeface="Verdana" panose="020B0604030504040204" pitchFamily="34" charset="0"/>
                <a:ea typeface="Verdana" panose="020B0604030504040204" pitchFamily="34" charset="0"/>
              </a:rPr>
              <a:t>otels</a:t>
            </a:r>
            <a:endParaRPr sz="1600" dirty="0">
              <a:latin typeface="Verdana" panose="020B0604030504040204" pitchFamily="34" charset="0"/>
              <a:ea typeface="Verdana" panose="020B0604030504040204" pitchFamily="34" charset="0"/>
            </a:endParaRPr>
          </a:p>
          <a:p>
            <a:pPr>
              <a:defRPr sz="1600">
                <a:solidFill>
                  <a:srgbClr val="FFFFFF"/>
                </a:solidFill>
                <a:latin typeface="Branding Semilight"/>
                <a:ea typeface="Branding Semilight"/>
                <a:cs typeface="Branding Semilight"/>
                <a:sym typeface="Branding Semilight"/>
              </a:defRPr>
            </a:pPr>
            <a:endParaRPr sz="1600" dirty="0">
              <a:latin typeface="Verdana" panose="020B0604030504040204" pitchFamily="34" charset="0"/>
              <a:ea typeface="Verdana" panose="020B0604030504040204" pitchFamily="34" charset="0"/>
            </a:endParaRPr>
          </a:p>
          <a:p>
            <a:pPr algn="just">
              <a:defRPr sz="1600">
                <a:solidFill>
                  <a:srgbClr val="FFFFFF"/>
                </a:solidFill>
                <a:latin typeface="Branding Semilight"/>
                <a:ea typeface="Branding Semilight"/>
                <a:cs typeface="Branding Semilight"/>
                <a:sym typeface="Branding Semilight"/>
              </a:defRPr>
            </a:pPr>
            <a:r>
              <a:rPr lang="en-GB" sz="1600" dirty="0">
                <a:solidFill>
                  <a:srgbClr val="FFFFFF"/>
                </a:solidFill>
                <a:latin typeface="Verdana" panose="020B0604030504040204" pitchFamily="34" charset="0"/>
                <a:ea typeface="Verdana" panose="020B0604030504040204" pitchFamily="34" charset="0"/>
              </a:rPr>
              <a:t>Sovata is home to the </a:t>
            </a:r>
            <a:r>
              <a:rPr lang="en-GB" sz="1600" i="1" dirty="0">
                <a:solidFill>
                  <a:srgbClr val="FFFFFF"/>
                </a:solidFill>
                <a:latin typeface="Verdana" panose="020B0604030504040204" pitchFamily="34" charset="0"/>
                <a:ea typeface="Verdana" panose="020B0604030504040204" pitchFamily="34" charset="0"/>
              </a:rPr>
              <a:t>largest heliothermic lake in Europe.</a:t>
            </a:r>
            <a:r>
              <a:rPr lang="en-GB" sz="1600" dirty="0">
                <a:solidFill>
                  <a:srgbClr val="FFFFFF"/>
                </a:solidFill>
                <a:latin typeface="Verdana" panose="020B0604030504040204" pitchFamily="34" charset="0"/>
                <a:ea typeface="Verdana" panose="020B0604030504040204" pitchFamily="34" charset="0"/>
              </a:rPr>
              <a:t> It’s a place where naturally-occurring salt water and the sun’s heat allow warm water bathing surrounded by outstanding natural beauty.</a:t>
            </a:r>
          </a:p>
          <a:p>
            <a:pPr algn="just">
              <a:defRPr sz="1600">
                <a:solidFill>
                  <a:srgbClr val="FFFFFF"/>
                </a:solidFill>
                <a:latin typeface="Branding Semilight"/>
                <a:ea typeface="Branding Semilight"/>
                <a:cs typeface="Branding Semilight"/>
                <a:sym typeface="Branding Semilight"/>
              </a:defRPr>
            </a:pPr>
            <a:endParaRPr lang="ru-RU" sz="1600" dirty="0">
              <a:solidFill>
                <a:srgbClr val="FFFFFF"/>
              </a:solidFill>
              <a:latin typeface="Verdana" panose="020B0604030504040204" pitchFamily="34" charset="0"/>
              <a:ea typeface="Verdana" panose="020B0604030504040204" pitchFamily="34" charset="0"/>
            </a:endParaRPr>
          </a:p>
          <a:p>
            <a:pPr algn="just">
              <a:defRPr sz="1600">
                <a:solidFill>
                  <a:srgbClr val="FFFFFF"/>
                </a:solidFill>
                <a:latin typeface="Branding Semilight"/>
                <a:ea typeface="Branding Semilight"/>
                <a:cs typeface="Branding Semilight"/>
                <a:sym typeface="Branding Semilight"/>
              </a:defRPr>
            </a:pPr>
            <a:r>
              <a:rPr lang="en-GB" sz="1600" dirty="0">
                <a:solidFill>
                  <a:srgbClr val="FFFFFF"/>
                </a:solidFill>
                <a:latin typeface="Verdana" panose="020B0604030504040204" pitchFamily="34" charset="0"/>
                <a:ea typeface="Verdana" panose="020B0604030504040204" pitchFamily="34" charset="0"/>
              </a:rPr>
              <a:t>Wildly romantic countryside, beautiful wooden villas built in the 19th century and a naturally warm lake make Sovata an ideal place to relax and recharge.</a:t>
            </a:r>
            <a:r>
              <a:rPr lang="hu-HU" sz="1600" dirty="0">
                <a:solidFill>
                  <a:srgbClr val="FFFFFF"/>
                </a:solidFill>
                <a:latin typeface="Verdana" panose="020B0604030504040204" pitchFamily="34" charset="0"/>
                <a:ea typeface="Verdana" panose="020B0604030504040204" pitchFamily="34" charset="0"/>
              </a:rPr>
              <a:t> </a:t>
            </a:r>
            <a:r>
              <a:rPr lang="en-GB" sz="1600" dirty="0">
                <a:solidFill>
                  <a:srgbClr val="FFFFFF"/>
                </a:solidFill>
                <a:latin typeface="Verdana" panose="020B0604030504040204" pitchFamily="34" charset="0"/>
                <a:ea typeface="Verdana" panose="020B0604030504040204" pitchFamily="34" charset="0"/>
              </a:rPr>
              <a:t>Sovata has always been known as ‘</a:t>
            </a:r>
            <a:r>
              <a:rPr lang="en-GB" sz="1600" i="1" dirty="0">
                <a:solidFill>
                  <a:srgbClr val="FFFFFF"/>
                </a:solidFill>
                <a:latin typeface="Verdana" panose="020B0604030504040204" pitchFamily="34" charset="0"/>
                <a:ea typeface="Verdana" panose="020B0604030504040204" pitchFamily="34" charset="0"/>
              </a:rPr>
              <a:t>the town where women are happy</a:t>
            </a:r>
            <a:r>
              <a:rPr lang="en-GB" sz="1600" dirty="0">
                <a:solidFill>
                  <a:srgbClr val="FFFFFF"/>
                </a:solidFill>
                <a:latin typeface="Verdana" panose="020B0604030504040204" pitchFamily="34" charset="0"/>
                <a:ea typeface="Verdana" panose="020B0604030504040204" pitchFamily="34" charset="0"/>
              </a:rPr>
              <a:t>’, such are the remarkable effects of its natural resources on female health.</a:t>
            </a:r>
            <a:endParaRPr lang="hu-HU" sz="1600" dirty="0">
              <a:solidFill>
                <a:srgbClr val="FFFFFF"/>
              </a:solidFill>
              <a:latin typeface="Verdana" panose="020B0604030504040204" pitchFamily="34" charset="0"/>
              <a:ea typeface="Verdana" panose="020B0604030504040204" pitchFamily="34" charset="0"/>
            </a:endParaRPr>
          </a:p>
          <a:p>
            <a:pPr algn="just">
              <a:defRPr sz="1600">
                <a:solidFill>
                  <a:srgbClr val="FFFFFF"/>
                </a:solidFill>
                <a:latin typeface="Branding Semilight"/>
                <a:ea typeface="Branding Semilight"/>
                <a:cs typeface="Branding Semilight"/>
                <a:sym typeface="Branding Semilight"/>
              </a:defRPr>
            </a:pPr>
            <a:endParaRPr lang="hu-HU" sz="1600" dirty="0">
              <a:solidFill>
                <a:srgbClr val="FFFFFF"/>
              </a:solidFill>
              <a:latin typeface="Verdana" panose="020B0604030504040204" pitchFamily="34" charset="0"/>
              <a:ea typeface="Verdana" panose="020B0604030504040204" pitchFamily="34" charset="0"/>
            </a:endParaRPr>
          </a:p>
          <a:p>
            <a:pPr algn="just">
              <a:defRPr sz="1600">
                <a:solidFill>
                  <a:srgbClr val="FFFFFF"/>
                </a:solidFill>
                <a:latin typeface="Branding Semilight"/>
                <a:ea typeface="Branding Semilight"/>
                <a:cs typeface="Branding Semilight"/>
                <a:sym typeface="Branding Semilight"/>
              </a:defRPr>
            </a:pPr>
            <a:r>
              <a:rPr lang="en-GB" sz="1600" dirty="0">
                <a:solidFill>
                  <a:srgbClr val="FFFFFF"/>
                </a:solidFill>
                <a:latin typeface="Verdana" panose="020B0604030504040204" pitchFamily="34" charset="0"/>
                <a:ea typeface="Verdana" panose="020B0604030504040204" pitchFamily="34" charset="0"/>
              </a:rPr>
              <a:t>The healing power of </a:t>
            </a:r>
            <a:r>
              <a:rPr lang="en-GB" sz="1600" dirty="0" err="1">
                <a:solidFill>
                  <a:srgbClr val="FFFFFF"/>
                </a:solidFill>
                <a:latin typeface="Verdana" panose="020B0604030504040204" pitchFamily="34" charset="0"/>
                <a:ea typeface="Verdana" panose="020B0604030504040204" pitchFamily="34" charset="0"/>
              </a:rPr>
              <a:t>Sovata's</a:t>
            </a:r>
            <a:r>
              <a:rPr lang="en-GB" sz="1600" dirty="0">
                <a:solidFill>
                  <a:srgbClr val="FFFFFF"/>
                </a:solidFill>
                <a:latin typeface="Verdana" panose="020B0604030504040204" pitchFamily="34" charset="0"/>
                <a:ea typeface="Verdana" panose="020B0604030504040204" pitchFamily="34" charset="0"/>
              </a:rPr>
              <a:t> mineral water has been known for 500 years. It was in the 19th century, that a natural sinkhole created the </a:t>
            </a:r>
            <a:r>
              <a:rPr lang="en-GB" sz="1600" i="1" dirty="0">
                <a:solidFill>
                  <a:srgbClr val="FFFFFF"/>
                </a:solidFill>
                <a:latin typeface="Verdana" panose="020B0604030504040204" pitchFamily="34" charset="0"/>
                <a:ea typeface="Verdana" panose="020B0604030504040204" pitchFamily="34" charset="0"/>
              </a:rPr>
              <a:t>famous Bear Lake</a:t>
            </a:r>
            <a:r>
              <a:rPr lang="en-GB" sz="1600" dirty="0">
                <a:solidFill>
                  <a:srgbClr val="FFFFFF"/>
                </a:solidFill>
                <a:latin typeface="Verdana" panose="020B0604030504040204" pitchFamily="34" charset="0"/>
                <a:ea typeface="Verdana" panose="020B0604030504040204" pitchFamily="34" charset="0"/>
              </a:rPr>
              <a:t>, for which this small mountain town is so famous.</a:t>
            </a:r>
            <a:endParaRPr sz="1600" dirty="0">
              <a:latin typeface="Verdana" panose="020B0604030504040204" pitchFamily="34" charset="0"/>
              <a:ea typeface="Verdana" panose="020B0604030504040204" pitchFamily="34" charset="0"/>
            </a:endParaRPr>
          </a:p>
        </p:txBody>
      </p:sp>
      <p:pic>
        <p:nvPicPr>
          <p:cNvPr id="6" name="Picture 5">
            <a:extLst>
              <a:ext uri="{FF2B5EF4-FFF2-40B4-BE49-F238E27FC236}">
                <a16:creationId xmlns:a16="http://schemas.microsoft.com/office/drawing/2014/main" id="{803A6E0F-3F70-4BCA-B3AB-59BB72284FD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350"/>
            <a:ext cx="6096000" cy="6851650"/>
          </a:xfrm>
          <a:prstGeom prst="rect">
            <a:avLst/>
          </a:prstGeom>
        </p:spPr>
      </p:pic>
    </p:spTree>
    <p:extLst>
      <p:ext uri="{BB962C8B-B14F-4D97-AF65-F5344CB8AC3E}">
        <p14:creationId xmlns:p14="http://schemas.microsoft.com/office/powerpoint/2010/main" val="1301541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59B0BF6-6EDD-4BC3-A03D-2464F3981F91}"/>
              </a:ext>
            </a:extLst>
          </p:cNvPr>
          <p:cNvSpPr>
            <a:spLocks noGrp="1"/>
          </p:cNvSpPr>
          <p:nvPr>
            <p:ph type="sldNum" sz="quarter" idx="12"/>
          </p:nvPr>
        </p:nvSpPr>
        <p:spPr/>
        <p:txBody>
          <a:bodyPr/>
          <a:lstStyle/>
          <a:p>
            <a:fld id="{34CD40A8-A2FF-4B30-912C-DE451A2269C1}" type="slidenum">
              <a:rPr lang="en-GB" smtClean="0"/>
              <a:t>13</a:t>
            </a:fld>
            <a:endParaRPr lang="en-GB"/>
          </a:p>
        </p:txBody>
      </p:sp>
      <p:sp>
        <p:nvSpPr>
          <p:cNvPr id="122" name="Прямоугольник 4">
            <a:extLst>
              <a:ext uri="{FF2B5EF4-FFF2-40B4-BE49-F238E27FC236}">
                <a16:creationId xmlns:a16="http://schemas.microsoft.com/office/drawing/2014/main" id="{6D6C9234-DCD6-46E6-AE1D-C1B9689B31BF}"/>
              </a:ext>
            </a:extLst>
          </p:cNvPr>
          <p:cNvSpPr txBox="1"/>
          <p:nvPr/>
        </p:nvSpPr>
        <p:spPr>
          <a:xfrm>
            <a:off x="6364406" y="1373066"/>
            <a:ext cx="5543342" cy="4770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1815" rIns="51815">
            <a:spAutoFit/>
          </a:bodyPr>
          <a:lstStyle/>
          <a:p>
            <a:pPr algn="just">
              <a:defRPr sz="1600">
                <a:solidFill>
                  <a:srgbClr val="FFFFFF"/>
                </a:solidFill>
                <a:latin typeface="Branding Bold"/>
                <a:ea typeface="Branding Bold"/>
                <a:cs typeface="Branding Bold"/>
                <a:sym typeface="Branding Bold"/>
              </a:defRPr>
            </a:pPr>
            <a:r>
              <a:rPr lang="hu-HU" sz="1600" dirty="0">
                <a:latin typeface="Verdana" panose="020B0604030504040204" pitchFamily="34" charset="0"/>
                <a:ea typeface="Verdana" panose="020B0604030504040204" pitchFamily="34" charset="0"/>
              </a:rPr>
              <a:t>1</a:t>
            </a:r>
            <a:r>
              <a:rPr lang="en-GB" sz="1600" dirty="0">
                <a:latin typeface="Verdana" panose="020B0604030504040204" pitchFamily="34" charset="0"/>
                <a:ea typeface="Verdana" panose="020B0604030504040204" pitchFamily="34" charset="0"/>
              </a:rPr>
              <a:t> Ensana health spa hotel </a:t>
            </a:r>
          </a:p>
          <a:p>
            <a:pPr algn="just">
              <a:defRPr sz="1600">
                <a:solidFill>
                  <a:srgbClr val="FFFFFF"/>
                </a:solidFill>
                <a:latin typeface="Branding Semilight"/>
                <a:ea typeface="Branding Semilight"/>
                <a:cs typeface="Branding Semilight"/>
                <a:sym typeface="Branding Semilight"/>
              </a:defRPr>
            </a:pPr>
            <a:r>
              <a:rPr lang="en-GB" sz="1600" dirty="0">
                <a:latin typeface="Verdana" panose="020B0604030504040204" pitchFamily="34" charset="0"/>
                <a:ea typeface="Verdana" panose="020B0604030504040204" pitchFamily="34" charset="0"/>
              </a:rPr>
              <a:t> </a:t>
            </a:r>
          </a:p>
          <a:p>
            <a:pPr algn="just">
              <a:defRPr sz="1600">
                <a:solidFill>
                  <a:srgbClr val="FFFFFF"/>
                </a:solidFill>
                <a:latin typeface="Branding Semilight"/>
                <a:ea typeface="Branding Semilight"/>
                <a:cs typeface="Branding Semilight"/>
                <a:sym typeface="Branding Semilight"/>
              </a:defRPr>
            </a:pPr>
            <a:r>
              <a:rPr lang="en-GB" sz="1600" dirty="0" err="1">
                <a:solidFill>
                  <a:srgbClr val="FFFFFF"/>
                </a:solidFill>
                <a:latin typeface="Verdana" panose="020B0604030504040204" pitchFamily="34" charset="0"/>
                <a:ea typeface="Verdana" panose="020B0604030504040204" pitchFamily="34" charset="0"/>
              </a:rPr>
              <a:t>Aquahouse</a:t>
            </a:r>
            <a:r>
              <a:rPr lang="en-GB" sz="1600" dirty="0">
                <a:solidFill>
                  <a:srgbClr val="FFFFFF"/>
                </a:solidFill>
                <a:latin typeface="Verdana" panose="020B0604030504040204" pitchFamily="34" charset="0"/>
                <a:ea typeface="Verdana" panose="020B0604030504040204" pitchFamily="34" charset="0"/>
              </a:rPr>
              <a:t> Hotel &amp; Spa is located in the resort </a:t>
            </a:r>
            <a:r>
              <a:rPr lang="en-GB" sz="1600" dirty="0" err="1">
                <a:solidFill>
                  <a:srgbClr val="FFFFFF"/>
                </a:solidFill>
                <a:latin typeface="Verdana" panose="020B0604030504040204" pitchFamily="34" charset="0"/>
                <a:ea typeface="Verdana" panose="020B0604030504040204" pitchFamily="34" charset="0"/>
              </a:rPr>
              <a:t>Sts</a:t>
            </a:r>
            <a:r>
              <a:rPr lang="en-GB" sz="1600" dirty="0">
                <a:solidFill>
                  <a:srgbClr val="FFFFFF"/>
                </a:solidFill>
                <a:latin typeface="Verdana" panose="020B0604030504040204" pitchFamily="34" charset="0"/>
                <a:ea typeface="Verdana" panose="020B0604030504040204" pitchFamily="34" charset="0"/>
              </a:rPr>
              <a:t>. Constantine and Helena, 25 meters away from the beach. The architecture is inspired by the nature, the sea waves and the sand curves. The harmony of natural </a:t>
            </a:r>
            <a:r>
              <a:rPr lang="en-GB" sz="1600" dirty="0" err="1">
                <a:solidFill>
                  <a:srgbClr val="FFFFFF"/>
                </a:solidFill>
                <a:latin typeface="Verdana" panose="020B0604030504040204" pitchFamily="34" charset="0"/>
                <a:ea typeface="Verdana" panose="020B0604030504040204" pitchFamily="34" charset="0"/>
              </a:rPr>
              <a:t>colors</a:t>
            </a:r>
            <a:r>
              <a:rPr lang="en-GB" sz="1600" dirty="0">
                <a:solidFill>
                  <a:srgbClr val="FFFFFF"/>
                </a:solidFill>
                <a:latin typeface="Verdana" panose="020B0604030504040204" pitchFamily="34" charset="0"/>
                <a:ea typeface="Verdana" panose="020B0604030504040204" pitchFamily="34" charset="0"/>
              </a:rPr>
              <a:t> creates the sensation of elegance and an irresistible feeling for something yours. Newly-open in 2022, surrounded by pine trees, combines modern luxury with natural resources.</a:t>
            </a:r>
            <a:endParaRPr lang="hu-HU" sz="1600" dirty="0">
              <a:solidFill>
                <a:srgbClr val="FFFFFF"/>
              </a:solidFill>
              <a:latin typeface="Verdana" panose="020B0604030504040204" pitchFamily="34" charset="0"/>
              <a:ea typeface="Verdana" panose="020B0604030504040204" pitchFamily="34" charset="0"/>
            </a:endParaRPr>
          </a:p>
          <a:p>
            <a:pPr algn="just">
              <a:defRPr sz="1600">
                <a:solidFill>
                  <a:srgbClr val="FFFFFF"/>
                </a:solidFill>
                <a:latin typeface="Branding Semilight"/>
                <a:ea typeface="Branding Semilight"/>
                <a:cs typeface="Branding Semilight"/>
                <a:sym typeface="Branding Semilight"/>
              </a:defRPr>
            </a:pPr>
            <a:endParaRPr lang="en-US" sz="1600" dirty="0">
              <a:solidFill>
                <a:srgbClr val="FFFFFF"/>
              </a:solidFill>
              <a:latin typeface="Verdana" panose="020B0604030504040204" pitchFamily="34" charset="0"/>
              <a:ea typeface="Verdana" panose="020B0604030504040204" pitchFamily="34" charset="0"/>
            </a:endParaRPr>
          </a:p>
          <a:p>
            <a:pPr marL="285750" indent="-285750" algn="just">
              <a:buFont typeface="Arial" panose="020B0604020202020204" pitchFamily="34" charset="0"/>
              <a:buChar char="•"/>
              <a:defRPr sz="1600">
                <a:solidFill>
                  <a:srgbClr val="FFFFFF"/>
                </a:solidFill>
                <a:latin typeface="Branding Semilight"/>
                <a:ea typeface="Branding Semilight"/>
                <a:cs typeface="Branding Semilight"/>
                <a:sym typeface="Branding Semilight"/>
              </a:defRPr>
            </a:pPr>
            <a:r>
              <a:rPr lang="en-GB" sz="1600" i="1" dirty="0">
                <a:solidFill>
                  <a:srgbClr val="FFFFFF"/>
                </a:solidFill>
                <a:latin typeface="Verdana" panose="020B0604030504040204" pitchFamily="34" charset="0"/>
                <a:ea typeface="Verdana" panose="020B0604030504040204" pitchFamily="34" charset="0"/>
              </a:rPr>
              <a:t>Mineral </a:t>
            </a:r>
            <a:r>
              <a:rPr lang="hu-HU" sz="1600" i="1" dirty="0">
                <a:solidFill>
                  <a:srgbClr val="FFFFFF"/>
                </a:solidFill>
                <a:latin typeface="Verdana" panose="020B0604030504040204" pitchFamily="34" charset="0"/>
                <a:ea typeface="Verdana" panose="020B0604030504040204" pitchFamily="34" charset="0"/>
              </a:rPr>
              <a:t>&amp; thermal </a:t>
            </a:r>
            <a:r>
              <a:rPr lang="en-GB" sz="1600" i="1" dirty="0">
                <a:solidFill>
                  <a:srgbClr val="FFFFFF"/>
                </a:solidFill>
                <a:latin typeface="Verdana" panose="020B0604030504040204" pitchFamily="34" charset="0"/>
                <a:ea typeface="Verdana" panose="020B0604030504040204" pitchFamily="34" charset="0"/>
              </a:rPr>
              <a:t>water </a:t>
            </a:r>
            <a:r>
              <a:rPr lang="hu-HU" sz="1600" i="1" dirty="0">
                <a:solidFill>
                  <a:srgbClr val="FFFFFF"/>
                </a:solidFill>
                <a:latin typeface="Verdana" panose="020B0604030504040204" pitchFamily="34" charset="0"/>
                <a:ea typeface="Verdana" panose="020B0604030504040204" pitchFamily="34" charset="0"/>
              </a:rPr>
              <a:t>as a natural resource</a:t>
            </a:r>
          </a:p>
          <a:p>
            <a:pPr algn="just">
              <a:defRPr sz="1600">
                <a:solidFill>
                  <a:srgbClr val="FFFFFF"/>
                </a:solidFill>
                <a:latin typeface="Branding Semilight"/>
                <a:ea typeface="Branding Semilight"/>
                <a:cs typeface="Branding Semilight"/>
                <a:sym typeface="Branding Semilight"/>
              </a:defRPr>
            </a:pPr>
            <a:endParaRPr lang="hu-HU" sz="1600" i="1" dirty="0">
              <a:solidFill>
                <a:srgbClr val="FFFFFF"/>
              </a:solidFill>
              <a:latin typeface="Verdana" panose="020B0604030504040204" pitchFamily="34" charset="0"/>
              <a:ea typeface="Verdana" panose="020B0604030504040204" pitchFamily="34" charset="0"/>
            </a:endParaRPr>
          </a:p>
          <a:p>
            <a:pPr marL="285750" indent="-285750" algn="just">
              <a:buFont typeface="Arial" panose="020B0604020202020204" pitchFamily="34" charset="0"/>
              <a:buChar char="•"/>
              <a:defRPr sz="1600">
                <a:solidFill>
                  <a:srgbClr val="FFFFFF"/>
                </a:solidFill>
                <a:latin typeface="Branding Semilight"/>
                <a:ea typeface="Branding Semilight"/>
                <a:cs typeface="Branding Semilight"/>
                <a:sym typeface="Branding Semilight"/>
              </a:defRPr>
            </a:pPr>
            <a:r>
              <a:rPr lang="en-GB" sz="1600" i="1" dirty="0">
                <a:solidFill>
                  <a:srgbClr val="FFFFFF"/>
                </a:solidFill>
                <a:latin typeface="Verdana" panose="020B0604030504040204" pitchFamily="34" charset="0"/>
                <a:ea typeface="Verdana" panose="020B0604030504040204" pitchFamily="34" charset="0"/>
              </a:rPr>
              <a:t>hyperthermal 46⁰С,</a:t>
            </a:r>
            <a:r>
              <a:rPr lang="hu-HU" sz="1600" i="1" dirty="0">
                <a:solidFill>
                  <a:srgbClr val="FFFFFF"/>
                </a:solidFill>
                <a:latin typeface="Verdana" panose="020B0604030504040204" pitchFamily="34" charset="0"/>
                <a:ea typeface="Verdana" panose="020B0604030504040204" pitchFamily="34" charset="0"/>
              </a:rPr>
              <a:t> </a:t>
            </a:r>
            <a:r>
              <a:rPr lang="en-GB" sz="1600" i="1" dirty="0">
                <a:solidFill>
                  <a:srgbClr val="FFFFFF"/>
                </a:solidFill>
                <a:latin typeface="Verdana" panose="020B0604030504040204" pitchFamily="34" charset="0"/>
                <a:ea typeface="Verdana" panose="020B0604030504040204" pitchFamily="34" charset="0"/>
              </a:rPr>
              <a:t>mineralized</a:t>
            </a:r>
            <a:r>
              <a:rPr lang="hu-HU" sz="1600" i="1" dirty="0">
                <a:solidFill>
                  <a:srgbClr val="FFFFFF"/>
                </a:solidFill>
                <a:latin typeface="Verdana" panose="020B0604030504040204" pitchFamily="34" charset="0"/>
                <a:ea typeface="Verdana" panose="020B0604030504040204" pitchFamily="34" charset="0"/>
              </a:rPr>
              <a:t> water</a:t>
            </a:r>
          </a:p>
          <a:p>
            <a:pPr marL="285750" indent="-285750" algn="just">
              <a:buFont typeface="Arial" panose="020B0604020202020204" pitchFamily="34" charset="0"/>
              <a:buChar char="•"/>
              <a:defRPr sz="1600">
                <a:solidFill>
                  <a:srgbClr val="FFFFFF"/>
                </a:solidFill>
                <a:latin typeface="Branding Semilight"/>
                <a:ea typeface="Branding Semilight"/>
                <a:cs typeface="Branding Semilight"/>
                <a:sym typeface="Branding Semilight"/>
              </a:defRPr>
            </a:pPr>
            <a:endParaRPr lang="hu-HU" sz="1600" i="1" dirty="0">
              <a:solidFill>
                <a:srgbClr val="FFFFFF"/>
              </a:solidFill>
              <a:latin typeface="Verdana" panose="020B0604030504040204" pitchFamily="34" charset="0"/>
              <a:ea typeface="Verdana" panose="020B0604030504040204" pitchFamily="34" charset="0"/>
            </a:endParaRPr>
          </a:p>
          <a:p>
            <a:pPr marL="285750" indent="-285750" algn="just">
              <a:buFont typeface="Arial" panose="020B0604020202020204" pitchFamily="34" charset="0"/>
              <a:buChar char="•"/>
              <a:defRPr sz="1600">
                <a:solidFill>
                  <a:srgbClr val="FFFFFF"/>
                </a:solidFill>
                <a:latin typeface="Branding Semilight"/>
                <a:ea typeface="Branding Semilight"/>
                <a:cs typeface="Branding Semilight"/>
                <a:sym typeface="Branding Semilight"/>
              </a:defRPr>
            </a:pPr>
            <a:r>
              <a:rPr lang="en-GB" sz="1600" i="1" dirty="0">
                <a:solidFill>
                  <a:srgbClr val="FFFFFF"/>
                </a:solidFill>
                <a:latin typeface="Verdana" panose="020B0604030504040204" pitchFamily="34" charset="0"/>
                <a:ea typeface="Verdana" panose="020B0604030504040204" pitchFamily="34" charset="0"/>
              </a:rPr>
              <a:t>total mineralization of 553 mg/l</a:t>
            </a:r>
            <a:endParaRPr lang="hu-HU" sz="1600" i="1" dirty="0">
              <a:solidFill>
                <a:srgbClr val="FFFFFF"/>
              </a:solidFill>
              <a:latin typeface="Verdana" panose="020B0604030504040204" pitchFamily="34" charset="0"/>
              <a:ea typeface="Verdana" panose="020B0604030504040204" pitchFamily="34" charset="0"/>
            </a:endParaRPr>
          </a:p>
          <a:p>
            <a:pPr algn="just">
              <a:defRPr sz="1600">
                <a:solidFill>
                  <a:srgbClr val="FFFFFF"/>
                </a:solidFill>
                <a:latin typeface="Branding Semilight"/>
                <a:ea typeface="Branding Semilight"/>
                <a:cs typeface="Branding Semilight"/>
                <a:sym typeface="Branding Semilight"/>
              </a:defRPr>
            </a:pPr>
            <a:r>
              <a:rPr lang="hu-HU" sz="1600" i="1" dirty="0">
                <a:solidFill>
                  <a:srgbClr val="FFFFFF"/>
                </a:solidFill>
                <a:latin typeface="Verdana" panose="020B0604030504040204" pitchFamily="34" charset="0"/>
                <a:ea typeface="Verdana" panose="020B0604030504040204" pitchFamily="34" charset="0"/>
              </a:rPr>
              <a:t>    (</a:t>
            </a:r>
            <a:r>
              <a:rPr lang="en-GB" sz="1600" i="1" dirty="0" err="1">
                <a:solidFill>
                  <a:srgbClr val="FFFFFF"/>
                </a:solidFill>
                <a:latin typeface="Verdana" panose="020B0604030504040204" pitchFamily="34" charset="0"/>
                <a:ea typeface="Verdana" panose="020B0604030504040204" pitchFamily="34" charset="0"/>
              </a:rPr>
              <a:t>hydrocarbonate</a:t>
            </a:r>
            <a:r>
              <a:rPr lang="hu-HU" sz="1600" i="1" dirty="0">
                <a:solidFill>
                  <a:srgbClr val="FFFFFF"/>
                </a:solidFill>
                <a:latin typeface="Verdana" panose="020B0604030504040204" pitchFamily="34" charset="0"/>
                <a:ea typeface="Verdana" panose="020B0604030504040204" pitchFamily="34" charset="0"/>
              </a:rPr>
              <a:t>, </a:t>
            </a:r>
            <a:r>
              <a:rPr lang="en-GB" sz="1600" i="1" dirty="0">
                <a:solidFill>
                  <a:srgbClr val="FFFFFF"/>
                </a:solidFill>
                <a:latin typeface="Verdana" panose="020B0604030504040204" pitchFamily="34" charset="0"/>
                <a:ea typeface="Verdana" panose="020B0604030504040204" pitchFamily="34" charset="0"/>
              </a:rPr>
              <a:t>sodium-calcium-magnesium</a:t>
            </a:r>
            <a:r>
              <a:rPr lang="hu-HU" sz="1600" i="1" dirty="0">
                <a:solidFill>
                  <a:srgbClr val="FFFFFF"/>
                </a:solidFill>
                <a:latin typeface="Verdana" panose="020B0604030504040204" pitchFamily="34" charset="0"/>
                <a:ea typeface="Verdana" panose="020B0604030504040204" pitchFamily="34" charset="0"/>
              </a:rPr>
              <a:t>)</a:t>
            </a:r>
          </a:p>
          <a:p>
            <a:pPr marL="285750" indent="-285750" algn="just">
              <a:buFont typeface="Arial" panose="020B0604020202020204" pitchFamily="34" charset="0"/>
              <a:buChar char="•"/>
              <a:defRPr sz="1600">
                <a:solidFill>
                  <a:srgbClr val="FFFFFF"/>
                </a:solidFill>
                <a:latin typeface="Branding Semilight"/>
                <a:ea typeface="Branding Semilight"/>
                <a:cs typeface="Branding Semilight"/>
                <a:sym typeface="Branding Semilight"/>
              </a:defRPr>
            </a:pPr>
            <a:endParaRPr lang="hu-HU" sz="1600" i="1" dirty="0">
              <a:solidFill>
                <a:srgbClr val="FFFFFF"/>
              </a:solidFill>
              <a:latin typeface="Verdana" panose="020B0604030504040204" pitchFamily="34" charset="0"/>
              <a:ea typeface="Verdana" panose="020B0604030504040204" pitchFamily="34" charset="0"/>
            </a:endParaRPr>
          </a:p>
          <a:p>
            <a:pPr marL="285750" indent="-285750" algn="just">
              <a:buFont typeface="Arial" panose="020B0604020202020204" pitchFamily="34" charset="0"/>
              <a:buChar char="•"/>
              <a:defRPr sz="1600">
                <a:solidFill>
                  <a:srgbClr val="FFFFFF"/>
                </a:solidFill>
                <a:latin typeface="Branding Semilight"/>
                <a:ea typeface="Branding Semilight"/>
                <a:cs typeface="Branding Semilight"/>
                <a:sym typeface="Branding Semilight"/>
              </a:defRPr>
            </a:pPr>
            <a:r>
              <a:rPr lang="en-GB" sz="1600" i="1" dirty="0">
                <a:solidFill>
                  <a:srgbClr val="FFFFFF"/>
                </a:solidFill>
                <a:latin typeface="Verdana" panose="020B0604030504040204" pitchFamily="34" charset="0"/>
                <a:ea typeface="Verdana" panose="020B0604030504040204" pitchFamily="34" charset="0"/>
              </a:rPr>
              <a:t>suitable for a variety of therapeutic applications</a:t>
            </a:r>
          </a:p>
        </p:txBody>
      </p:sp>
      <p:sp>
        <p:nvSpPr>
          <p:cNvPr id="123" name="Mariánské Lázně,…">
            <a:extLst>
              <a:ext uri="{FF2B5EF4-FFF2-40B4-BE49-F238E27FC236}">
                <a16:creationId xmlns:a16="http://schemas.microsoft.com/office/drawing/2014/main" id="{CC9CFE39-5F56-42EF-91E4-D9D326F2E0A1}"/>
              </a:ext>
            </a:extLst>
          </p:cNvPr>
          <p:cNvSpPr txBox="1">
            <a:spLocks/>
          </p:cNvSpPr>
          <p:nvPr/>
        </p:nvSpPr>
        <p:spPr>
          <a:xfrm>
            <a:off x="6322379" y="376513"/>
            <a:ext cx="4580089" cy="8732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mj-cs"/>
              </a:defRPr>
            </a:lvl1pPr>
          </a:lstStyle>
          <a:p>
            <a:pPr>
              <a:defRPr sz="3300">
                <a:solidFill>
                  <a:srgbClr val="FFFFFF"/>
                </a:solidFill>
                <a:latin typeface="Branding Bold"/>
                <a:ea typeface="Branding Bold"/>
                <a:cs typeface="Branding Bold"/>
                <a:sym typeface="Branding Bold"/>
              </a:defRPr>
            </a:pPr>
            <a:r>
              <a:rPr lang="hu-HU" sz="3200" dirty="0">
                <a:solidFill>
                  <a:srgbClr val="FFFFFF"/>
                </a:solidFill>
                <a:latin typeface="Branding Bold"/>
                <a:ea typeface="Branding Bold"/>
                <a:cs typeface="Branding Bold"/>
                <a:sym typeface="Branding Bold"/>
              </a:rPr>
              <a:t>Sts Constantine &amp; Helena</a:t>
            </a:r>
            <a:r>
              <a:rPr lang="en-GB" sz="3200" dirty="0">
                <a:solidFill>
                  <a:srgbClr val="FFFFFF"/>
                </a:solidFill>
                <a:latin typeface="Branding Bold"/>
                <a:ea typeface="Branding Bold"/>
                <a:cs typeface="Branding Bold"/>
                <a:sym typeface="Branding Bold"/>
              </a:rPr>
              <a:t>, </a:t>
            </a:r>
            <a:r>
              <a:rPr lang="hu-HU" sz="3200" dirty="0">
                <a:solidFill>
                  <a:srgbClr val="FFFFFF"/>
                </a:solidFill>
                <a:latin typeface="Branding Bold"/>
                <a:ea typeface="Branding Bold"/>
                <a:cs typeface="Branding Bold"/>
                <a:sym typeface="Branding Bold"/>
              </a:rPr>
              <a:t>Bulgaria</a:t>
            </a:r>
            <a:endParaRPr lang="en-GB" sz="3200" dirty="0">
              <a:solidFill>
                <a:srgbClr val="FFFFFF"/>
              </a:solidFill>
              <a:latin typeface="Branding Bold"/>
              <a:ea typeface="Branding Bold"/>
              <a:cs typeface="Branding Bold"/>
              <a:sym typeface="Branding Bold"/>
            </a:endParaRPr>
          </a:p>
        </p:txBody>
      </p:sp>
      <p:pic>
        <p:nvPicPr>
          <p:cNvPr id="3" name="Picture 2" descr="A pool with chairs and umbrellas in front of a building&#10;&#10;Description automatically generated">
            <a:extLst>
              <a:ext uri="{FF2B5EF4-FFF2-40B4-BE49-F238E27FC236}">
                <a16:creationId xmlns:a16="http://schemas.microsoft.com/office/drawing/2014/main" id="{E103B33C-4F3E-E43C-B261-C2E9BBBF49AB}"/>
              </a:ext>
            </a:extLst>
          </p:cNvPr>
          <p:cNvPicPr>
            <a:picLocks noChangeAspect="1"/>
          </p:cNvPicPr>
          <p:nvPr/>
        </p:nvPicPr>
        <p:blipFill rotWithShape="1">
          <a:blip r:embed="rId2">
            <a:extLst>
              <a:ext uri="{28A0092B-C50C-407E-A947-70E740481C1C}">
                <a14:useLocalDpi xmlns:a14="http://schemas.microsoft.com/office/drawing/2010/main" val="0"/>
              </a:ext>
            </a:extLst>
          </a:blip>
          <a:srcRect l="40493" r="1"/>
          <a:stretch/>
        </p:blipFill>
        <p:spPr>
          <a:xfrm>
            <a:off x="-35001" y="0"/>
            <a:ext cx="6131001" cy="6858000"/>
          </a:xfrm>
          <a:prstGeom prst="rect">
            <a:avLst/>
          </a:prstGeom>
        </p:spPr>
      </p:pic>
    </p:spTree>
    <p:extLst>
      <p:ext uri="{BB962C8B-B14F-4D97-AF65-F5344CB8AC3E}">
        <p14:creationId xmlns:p14="http://schemas.microsoft.com/office/powerpoint/2010/main" val="391080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2A08C-C1DF-09E3-056B-EB84021F601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1B2B89-6915-63E9-A8C7-C05C4037BDEC}"/>
              </a:ext>
            </a:extLst>
          </p:cNvPr>
          <p:cNvSpPr>
            <a:spLocks noGrp="1"/>
          </p:cNvSpPr>
          <p:nvPr>
            <p:ph type="sldNum" sz="quarter" idx="12"/>
          </p:nvPr>
        </p:nvSpPr>
        <p:spPr/>
        <p:txBody>
          <a:bodyPr/>
          <a:lstStyle/>
          <a:p>
            <a:fld id="{34CD40A8-A2FF-4B30-912C-DE451A2269C1}" type="slidenum">
              <a:rPr lang="en-GB" smtClean="0"/>
              <a:t>14</a:t>
            </a:fld>
            <a:endParaRPr lang="en-GB"/>
          </a:p>
        </p:txBody>
      </p:sp>
      <p:sp>
        <p:nvSpPr>
          <p:cNvPr id="123" name="Mariánské Lázně,…">
            <a:extLst>
              <a:ext uri="{FF2B5EF4-FFF2-40B4-BE49-F238E27FC236}">
                <a16:creationId xmlns:a16="http://schemas.microsoft.com/office/drawing/2014/main" id="{69F3D6CF-DE93-9C40-7FBF-B1F6A26B5D84}"/>
              </a:ext>
            </a:extLst>
          </p:cNvPr>
          <p:cNvSpPr txBox="1">
            <a:spLocks/>
          </p:cNvSpPr>
          <p:nvPr/>
        </p:nvSpPr>
        <p:spPr>
          <a:xfrm>
            <a:off x="6794517" y="475367"/>
            <a:ext cx="4501663" cy="8732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mj-cs"/>
              </a:defRPr>
            </a:lvl1pPr>
          </a:lstStyle>
          <a:p>
            <a:pPr>
              <a:defRPr sz="3300">
                <a:solidFill>
                  <a:srgbClr val="FFFFFF"/>
                </a:solidFill>
                <a:latin typeface="Branding Bold"/>
                <a:ea typeface="Branding Bold"/>
                <a:cs typeface="Branding Bold"/>
                <a:sym typeface="Branding Bold"/>
              </a:defRPr>
            </a:pPr>
            <a:r>
              <a:rPr lang="hu-HU" sz="3200" dirty="0">
                <a:solidFill>
                  <a:srgbClr val="FFFFFF"/>
                </a:solidFill>
                <a:latin typeface="Branding Bold"/>
                <a:ea typeface="Branding Bold"/>
                <a:cs typeface="Branding Bold"/>
                <a:sym typeface="Branding Bold"/>
              </a:rPr>
              <a:t>S</a:t>
            </a:r>
            <a:r>
              <a:rPr lang="en-US" sz="3200" dirty="0" err="1">
                <a:solidFill>
                  <a:srgbClr val="FFFFFF"/>
                </a:solidFill>
                <a:latin typeface="Branding Bold"/>
                <a:ea typeface="Branding Bold"/>
                <a:cs typeface="Branding Bold"/>
                <a:sym typeface="Branding Bold"/>
              </a:rPr>
              <a:t>airme</a:t>
            </a:r>
            <a:r>
              <a:rPr lang="en-US" sz="3200" dirty="0">
                <a:solidFill>
                  <a:srgbClr val="FFFFFF"/>
                </a:solidFill>
                <a:latin typeface="Branding Bold"/>
                <a:ea typeface="Branding Bold"/>
                <a:cs typeface="Branding Bold"/>
                <a:sym typeface="Branding Bold"/>
              </a:rPr>
              <a:t> Resort</a:t>
            </a:r>
            <a:r>
              <a:rPr lang="en-GB" sz="3200" dirty="0">
                <a:solidFill>
                  <a:srgbClr val="FFFFFF"/>
                </a:solidFill>
                <a:latin typeface="Branding Bold"/>
                <a:ea typeface="Branding Bold"/>
                <a:cs typeface="Branding Bold"/>
                <a:sym typeface="Branding Bold"/>
              </a:rPr>
              <a:t>, </a:t>
            </a:r>
            <a:r>
              <a:rPr lang="en-US" sz="3200" dirty="0">
                <a:solidFill>
                  <a:srgbClr val="FFFFFF"/>
                </a:solidFill>
                <a:latin typeface="Branding Bold"/>
                <a:ea typeface="Branding Bold"/>
                <a:cs typeface="Branding Bold"/>
                <a:sym typeface="Branding Bold"/>
              </a:rPr>
              <a:t>Georgia</a:t>
            </a:r>
            <a:endParaRPr lang="en-GB" sz="3200" dirty="0">
              <a:solidFill>
                <a:srgbClr val="FFFFFF"/>
              </a:solidFill>
              <a:latin typeface="Branding Bold"/>
              <a:ea typeface="Branding Bold"/>
              <a:cs typeface="Branding Bold"/>
              <a:sym typeface="Branding Bold"/>
            </a:endParaRPr>
          </a:p>
        </p:txBody>
      </p:sp>
      <p:pic>
        <p:nvPicPr>
          <p:cNvPr id="1026" name="Picture 2">
            <a:extLst>
              <a:ext uri="{FF2B5EF4-FFF2-40B4-BE49-F238E27FC236}">
                <a16:creationId xmlns:a16="http://schemas.microsoft.com/office/drawing/2014/main" id="{7441951A-22F8-7AA5-315C-96A8BFDDBA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29" y="3501610"/>
            <a:ext cx="6229978" cy="3365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210;p22">
            <a:extLst>
              <a:ext uri="{FF2B5EF4-FFF2-40B4-BE49-F238E27FC236}">
                <a16:creationId xmlns:a16="http://schemas.microsoft.com/office/drawing/2014/main" id="{22C95C00-A043-0FEA-FE3E-20E21B1C4F1F}"/>
              </a:ext>
            </a:extLst>
          </p:cNvPr>
          <p:cNvPicPr preferRelativeResize="0"/>
          <p:nvPr/>
        </p:nvPicPr>
        <p:blipFill rotWithShape="1">
          <a:blip r:embed="rId3">
            <a:alphaModFix/>
          </a:blip>
          <a:srcRect/>
          <a:stretch/>
        </p:blipFill>
        <p:spPr>
          <a:xfrm>
            <a:off x="130629" y="228135"/>
            <a:ext cx="6229978" cy="3200865"/>
          </a:xfrm>
          <a:prstGeom prst="rect">
            <a:avLst/>
          </a:prstGeom>
          <a:noFill/>
          <a:ln>
            <a:noFill/>
          </a:ln>
        </p:spPr>
      </p:pic>
      <p:sp>
        <p:nvSpPr>
          <p:cNvPr id="6" name="TextBox 5">
            <a:extLst>
              <a:ext uri="{FF2B5EF4-FFF2-40B4-BE49-F238E27FC236}">
                <a16:creationId xmlns:a16="http://schemas.microsoft.com/office/drawing/2014/main" id="{2380FEEA-E5C6-324E-2595-7DDB6EEDFEE6}"/>
              </a:ext>
            </a:extLst>
          </p:cNvPr>
          <p:cNvSpPr txBox="1"/>
          <p:nvPr/>
        </p:nvSpPr>
        <p:spPr>
          <a:xfrm>
            <a:off x="6794517" y="1828567"/>
            <a:ext cx="5266854" cy="1477328"/>
          </a:xfrm>
          <a:prstGeom prst="rect">
            <a:avLst/>
          </a:prstGeom>
          <a:noFill/>
        </p:spPr>
        <p:txBody>
          <a:bodyPr wrap="square">
            <a:spAutoFit/>
          </a:bodyPr>
          <a:lstStyle/>
          <a:p>
            <a:r>
              <a:rPr lang="en-US" sz="1800" dirty="0">
                <a:effectLst/>
                <a:latin typeface="Aptos" panose="020B0004020202020204" pitchFamily="34" charset="0"/>
                <a:ea typeface="Aptos" panose="020B0004020202020204" pitchFamily="34" charset="0"/>
                <a:cs typeface="Times New Roman" panose="02020603050405020304" pitchFamily="18" charset="0"/>
              </a:rPr>
              <a:t>At </a:t>
            </a:r>
            <a:r>
              <a:rPr lang="en-US" sz="1800" dirty="0" err="1">
                <a:effectLst/>
                <a:latin typeface="Aptos" panose="020B0004020202020204" pitchFamily="34" charset="0"/>
                <a:ea typeface="Aptos" panose="020B0004020202020204" pitchFamily="34" charset="0"/>
                <a:cs typeface="Times New Roman" panose="02020603050405020304" pitchFamily="18" charset="0"/>
              </a:rPr>
              <a:t>Sairme</a:t>
            </a:r>
            <a:r>
              <a:rPr lang="en-US" sz="1800" dirty="0">
                <a:effectLst/>
                <a:latin typeface="Aptos" panose="020B0004020202020204" pitchFamily="34" charset="0"/>
                <a:ea typeface="Aptos" panose="020B0004020202020204" pitchFamily="34" charset="0"/>
                <a:cs typeface="Times New Roman" panose="02020603050405020304" pitchFamily="18" charset="0"/>
              </a:rPr>
              <a:t> Resort, the core values revolve around physical activity, </a:t>
            </a:r>
            <a:r>
              <a:rPr lang="en-US" sz="1800" i="1" dirty="0">
                <a:effectLst/>
                <a:latin typeface="Aptos" panose="020B0004020202020204" pitchFamily="34" charset="0"/>
                <a:ea typeface="Aptos" panose="020B0004020202020204" pitchFamily="34" charset="0"/>
                <a:cs typeface="Times New Roman" panose="02020603050405020304" pitchFamily="18" charset="0"/>
              </a:rPr>
              <a:t>rehabilitation, relaxation, and mental well-being</a:t>
            </a:r>
            <a:r>
              <a:rPr lang="en-US" sz="1800" dirty="0">
                <a:effectLst/>
                <a:latin typeface="Aptos" panose="020B0004020202020204" pitchFamily="34" charset="0"/>
                <a:ea typeface="Aptos" panose="020B0004020202020204" pitchFamily="34" charset="0"/>
                <a:cs typeface="Times New Roman" panose="02020603050405020304" pitchFamily="18" charset="0"/>
              </a:rPr>
              <a:t>. The resort provides a unique opportunity to take full advantage of balneological interventions</a:t>
            </a:r>
            <a:r>
              <a:rPr lang="en-US" dirty="0">
                <a:latin typeface="Aptos" panose="020B0004020202020204" pitchFamily="34" charset="0"/>
                <a:ea typeface="Aptos" panose="020B0004020202020204" pitchFamily="34" charset="0"/>
                <a:cs typeface="Times New Roman" panose="02020603050405020304" pitchFamily="18" charset="0"/>
              </a:rPr>
              <a:t>. </a:t>
            </a:r>
            <a:endParaRPr lang="en-US" dirty="0"/>
          </a:p>
        </p:txBody>
      </p:sp>
      <p:sp>
        <p:nvSpPr>
          <p:cNvPr id="8" name="TextBox 7">
            <a:extLst>
              <a:ext uri="{FF2B5EF4-FFF2-40B4-BE49-F238E27FC236}">
                <a16:creationId xmlns:a16="http://schemas.microsoft.com/office/drawing/2014/main" id="{F838CA56-3DDB-7980-D2DD-A49A700DD980}"/>
              </a:ext>
            </a:extLst>
          </p:cNvPr>
          <p:cNvSpPr txBox="1"/>
          <p:nvPr/>
        </p:nvSpPr>
        <p:spPr>
          <a:xfrm>
            <a:off x="6772587" y="4102444"/>
            <a:ext cx="5153028" cy="2308324"/>
          </a:xfrm>
          <a:prstGeom prst="rect">
            <a:avLst/>
          </a:prstGeom>
          <a:noFill/>
        </p:spPr>
        <p:txBody>
          <a:bodyPr wrap="square">
            <a:spAutoFit/>
          </a:bodyPr>
          <a:lstStyle/>
          <a:p>
            <a:r>
              <a:rPr lang="en-US" dirty="0"/>
              <a:t>The area is being reach in four kinds of mineral water which have positive effect on:</a:t>
            </a:r>
          </a:p>
          <a:p>
            <a:endParaRPr lang="en-US" dirty="0"/>
          </a:p>
          <a:p>
            <a:pPr marL="285750" indent="-285750">
              <a:buFont typeface="Wingdings" panose="05000000000000000000" pitchFamily="2" charset="2"/>
              <a:buChar char="Ø"/>
            </a:pPr>
            <a:r>
              <a:rPr lang="en-US" i="1" dirty="0"/>
              <a:t>Kidney stones, urinary tract infections, diabetic neuropathies, diabetes, digestive disorders, chronic fatigue, menopausal symptoms, upper respiratory infections, eczema, psoriasis, acne</a:t>
            </a:r>
            <a:r>
              <a:rPr lang="en-US" dirty="0"/>
              <a:t>, detox programs and age-related health challenges</a:t>
            </a:r>
          </a:p>
        </p:txBody>
      </p:sp>
    </p:spTree>
    <p:extLst>
      <p:ext uri="{BB962C8B-B14F-4D97-AF65-F5344CB8AC3E}">
        <p14:creationId xmlns:p14="http://schemas.microsoft.com/office/powerpoint/2010/main" val="1399518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7E8E0-E320-8F76-4BA1-B78F81BD6E0C}"/>
            </a:ext>
          </a:extLst>
        </p:cNvPr>
        <p:cNvGrpSpPr/>
        <p:nvPr/>
      </p:nvGrpSpPr>
      <p:grpSpPr>
        <a:xfrm>
          <a:off x="0" y="0"/>
          <a:ext cx="0" cy="0"/>
          <a:chOff x="0" y="0"/>
          <a:chExt cx="0" cy="0"/>
        </a:xfrm>
      </p:grpSpPr>
      <p:pic>
        <p:nvPicPr>
          <p:cNvPr id="7" name="Picture 6" descr="A large building with red roofs surrounded by trees&#10;&#10;AI-generated content may be incorrect.">
            <a:extLst>
              <a:ext uri="{FF2B5EF4-FFF2-40B4-BE49-F238E27FC236}">
                <a16:creationId xmlns:a16="http://schemas.microsoft.com/office/drawing/2014/main" id="{260C61C0-311F-70A3-C966-E0F25F94D5E7}"/>
              </a:ext>
            </a:extLst>
          </p:cNvPr>
          <p:cNvPicPr>
            <a:picLocks noChangeAspect="1"/>
          </p:cNvPicPr>
          <p:nvPr/>
        </p:nvPicPr>
        <p:blipFill>
          <a:blip r:embed="rId3">
            <a:extLst>
              <a:ext uri="{28A0092B-C50C-407E-A947-70E740481C1C}">
                <a14:useLocalDpi xmlns:a14="http://schemas.microsoft.com/office/drawing/2010/main" val="0"/>
              </a:ext>
            </a:extLst>
          </a:blip>
          <a:srcRect b="25000"/>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07E6B059-4D6B-2557-7736-C802EE42D3AA}"/>
              </a:ext>
            </a:extLst>
          </p:cNvPr>
          <p:cNvSpPr/>
          <p:nvPr/>
        </p:nvSpPr>
        <p:spPr>
          <a:xfrm>
            <a:off x="7001389" y="1695031"/>
            <a:ext cx="4779115" cy="4661319"/>
          </a:xfrm>
          <a:prstGeom prst="rect">
            <a:avLst/>
          </a:prstGeom>
          <a:solidFill>
            <a:srgbClr val="266782">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E1EEB500-FC23-EB09-DDAD-A5556E83F437}"/>
              </a:ext>
            </a:extLst>
          </p:cNvPr>
          <p:cNvSpPr>
            <a:spLocks noGrp="1"/>
          </p:cNvSpPr>
          <p:nvPr>
            <p:ph type="sldNum" sz="quarter" idx="12"/>
          </p:nvPr>
        </p:nvSpPr>
        <p:spPr/>
        <p:txBody>
          <a:bodyPr/>
          <a:lstStyle/>
          <a:p>
            <a:fld id="{34CD40A8-A2FF-4B30-912C-DE451A2269C1}" type="slidenum">
              <a:rPr lang="en-GB" smtClean="0"/>
              <a:pPr/>
              <a:t>15</a:t>
            </a:fld>
            <a:endParaRPr lang="en-GB"/>
          </a:p>
        </p:txBody>
      </p:sp>
      <p:sp>
        <p:nvSpPr>
          <p:cNvPr id="122" name="Прямоугольник 4">
            <a:extLst>
              <a:ext uri="{FF2B5EF4-FFF2-40B4-BE49-F238E27FC236}">
                <a16:creationId xmlns:a16="http://schemas.microsoft.com/office/drawing/2014/main" id="{AA0207E3-66F0-7834-902D-3B9AF7BFCDAB}"/>
              </a:ext>
            </a:extLst>
          </p:cNvPr>
          <p:cNvSpPr txBox="1"/>
          <p:nvPr/>
        </p:nvSpPr>
        <p:spPr>
          <a:xfrm>
            <a:off x="7121915" y="1819185"/>
            <a:ext cx="4538063" cy="39703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1815" rIns="51815">
            <a:spAutoFit/>
          </a:bodyPr>
          <a:lstStyle/>
          <a:p>
            <a:pPr>
              <a:defRPr>
                <a:solidFill>
                  <a:srgbClr val="FFFFFF"/>
                </a:solidFill>
                <a:latin typeface="Branding Bold"/>
                <a:ea typeface="Branding Bold"/>
                <a:cs typeface="Branding Bold"/>
                <a:sym typeface="Branding Bold"/>
              </a:defRPr>
            </a:pPr>
            <a:r>
              <a:rPr lang="hu-HU" sz="1400" dirty="0">
                <a:latin typeface="Verdana" panose="020B0604030504040204" pitchFamily="34" charset="0"/>
                <a:ea typeface="Verdana" panose="020B0604030504040204" pitchFamily="34" charset="0"/>
              </a:rPr>
              <a:t>1</a:t>
            </a:r>
            <a:r>
              <a:rPr lang="en-US" sz="1400" dirty="0">
                <a:latin typeface="Verdana" panose="020B0604030504040204" pitchFamily="34" charset="0"/>
                <a:ea typeface="Verdana" panose="020B0604030504040204" pitchFamily="34" charset="0"/>
              </a:rPr>
              <a:t> hotel</a:t>
            </a:r>
          </a:p>
          <a:p>
            <a:pPr>
              <a:defRPr sz="1600">
                <a:solidFill>
                  <a:srgbClr val="FFFFFF"/>
                </a:solidFill>
                <a:latin typeface="Branding Semilight"/>
                <a:ea typeface="Branding Semilight"/>
                <a:cs typeface="Branding Semilight"/>
                <a:sym typeface="Branding Semilight"/>
              </a:defRPr>
            </a:pPr>
            <a:endParaRPr lang="en-US" sz="1400" dirty="0">
              <a:latin typeface="Verdana" panose="020B0604030504040204" pitchFamily="34" charset="0"/>
              <a:ea typeface="Verdana" panose="020B0604030504040204" pitchFamily="34" charset="0"/>
            </a:endParaRPr>
          </a:p>
          <a:p>
            <a:pPr algn="just">
              <a:defRPr sz="1600">
                <a:solidFill>
                  <a:srgbClr val="FFFFFF"/>
                </a:solidFill>
                <a:latin typeface="Branding Semilight"/>
                <a:ea typeface="Branding Semilight"/>
                <a:cs typeface="Branding Semilight"/>
                <a:sym typeface="Branding Semilight"/>
              </a:defRPr>
            </a:pPr>
            <a:r>
              <a:rPr lang="hu-HU" sz="1400" dirty="0" err="1">
                <a:solidFill>
                  <a:srgbClr val="FFFFFF"/>
                </a:solidFill>
                <a:latin typeface="Verdana" panose="020B0604030504040204" pitchFamily="34" charset="0"/>
                <a:ea typeface="Verdana" panose="020B0604030504040204" pitchFamily="34" charset="0"/>
              </a:rPr>
              <a:t>Nestled</a:t>
            </a:r>
            <a:r>
              <a:rPr lang="hu-HU" sz="1400" dirty="0">
                <a:solidFill>
                  <a:srgbClr val="FFFFFF"/>
                </a:solidFill>
                <a:latin typeface="Verdana" panose="020B0604030504040204" pitchFamily="34" charset="0"/>
                <a:ea typeface="Verdana" panose="020B0604030504040204" pitchFamily="34" charset="0"/>
              </a:rPr>
              <a:t> in B</a:t>
            </a:r>
            <a:r>
              <a:rPr lang="en-US" sz="1400" dirty="0">
                <a:solidFill>
                  <a:srgbClr val="FFFFFF"/>
                </a:solidFill>
                <a:latin typeface="Verdana" panose="020B0604030504040204" pitchFamily="34" charset="0"/>
                <a:ea typeface="Verdana" panose="020B0604030504040204" pitchFamily="34" charset="0"/>
              </a:rPr>
              <a:t>ad Griesbach’s spa region, </a:t>
            </a:r>
            <a:r>
              <a:rPr lang="hu-HU" sz="1400" dirty="0">
                <a:solidFill>
                  <a:srgbClr val="FFFFFF"/>
                </a:solidFill>
                <a:latin typeface="Verdana" panose="020B0604030504040204" pitchFamily="34" charset="0"/>
                <a:ea typeface="Verdana" panose="020B0604030504040204" pitchFamily="34" charset="0"/>
              </a:rPr>
              <a:t>the </a:t>
            </a:r>
            <a:r>
              <a:rPr lang="hu-HU" sz="1400" dirty="0" err="1">
                <a:solidFill>
                  <a:srgbClr val="FFFFFF"/>
                </a:solidFill>
                <a:latin typeface="Verdana" panose="020B0604030504040204" pitchFamily="34" charset="0"/>
                <a:ea typeface="Verdana" panose="020B0604030504040204" pitchFamily="34" charset="0"/>
              </a:rPr>
              <a:t>Fürstenhof</a:t>
            </a:r>
            <a:r>
              <a:rPr lang="hu-HU" sz="1400" dirty="0">
                <a:solidFill>
                  <a:srgbClr val="FFFFFF"/>
                </a:solidFill>
                <a:latin typeface="Verdana" panose="020B0604030504040204" pitchFamily="34" charset="0"/>
                <a:ea typeface="Verdana" panose="020B0604030504040204" pitchFamily="34" charset="0"/>
              </a:rPr>
              <a:t> </a:t>
            </a:r>
            <a:r>
              <a:rPr lang="en-US" sz="1400" dirty="0">
                <a:solidFill>
                  <a:srgbClr val="FFFFFF"/>
                </a:solidFill>
                <a:latin typeface="Verdana" panose="020B0604030504040204" pitchFamily="34" charset="0"/>
                <a:ea typeface="Verdana" panose="020B0604030504040204" pitchFamily="34" charset="0"/>
              </a:rPr>
              <a:t>will undergo an extensive renovation. The refurbishment will introduce state-of-the-art spa facilities, advanced medical and diagnostic services, and upper upscale accommodations, all designed to harness the region’s natural thermal springs and healing resources. </a:t>
            </a:r>
            <a:endParaRPr lang="hu-HU" sz="1400" dirty="0">
              <a:solidFill>
                <a:srgbClr val="FFFFFF"/>
              </a:solidFill>
              <a:latin typeface="Verdana" panose="020B0604030504040204" pitchFamily="34" charset="0"/>
              <a:ea typeface="Verdana" panose="020B0604030504040204" pitchFamily="34" charset="0"/>
            </a:endParaRPr>
          </a:p>
          <a:p>
            <a:pPr algn="just">
              <a:defRPr sz="1600">
                <a:solidFill>
                  <a:srgbClr val="FFFFFF"/>
                </a:solidFill>
                <a:latin typeface="Branding Semilight"/>
                <a:ea typeface="Branding Semilight"/>
                <a:cs typeface="Branding Semilight"/>
                <a:sym typeface="Branding Semilight"/>
              </a:defRPr>
            </a:pPr>
            <a:endParaRPr lang="hu-HU" sz="1400" dirty="0">
              <a:solidFill>
                <a:srgbClr val="FFFFFF"/>
              </a:solidFill>
              <a:latin typeface="Verdana" panose="020B0604030504040204" pitchFamily="34" charset="0"/>
              <a:ea typeface="Verdana" panose="020B0604030504040204" pitchFamily="34" charset="0"/>
            </a:endParaRPr>
          </a:p>
          <a:p>
            <a:pPr algn="just">
              <a:defRPr sz="1600">
                <a:solidFill>
                  <a:srgbClr val="FFFFFF"/>
                </a:solidFill>
                <a:latin typeface="Branding Semilight"/>
                <a:ea typeface="Branding Semilight"/>
                <a:cs typeface="Branding Semilight"/>
                <a:sym typeface="Branding Semilight"/>
              </a:defRPr>
            </a:pPr>
            <a:r>
              <a:rPr lang="en-US" sz="1400" dirty="0">
                <a:solidFill>
                  <a:srgbClr val="FFFFFF"/>
                </a:solidFill>
                <a:latin typeface="Verdana" panose="020B0604030504040204" pitchFamily="34" charset="0"/>
                <a:ea typeface="Verdana" panose="020B0604030504040204" pitchFamily="34" charset="0"/>
              </a:rPr>
              <a:t>Guests can expect a holistic experience combining Bad Griesbach’s mineral-rich waters with </a:t>
            </a:r>
            <a:r>
              <a:rPr lang="en-US" sz="1400" dirty="0" err="1">
                <a:solidFill>
                  <a:srgbClr val="FFFFFF"/>
                </a:solidFill>
                <a:latin typeface="Verdana" panose="020B0604030504040204" pitchFamily="34" charset="0"/>
                <a:ea typeface="Verdana" panose="020B0604030504040204" pitchFamily="34" charset="0"/>
              </a:rPr>
              <a:t>Ensana’s</a:t>
            </a:r>
            <a:r>
              <a:rPr lang="en-US" sz="1400" dirty="0">
                <a:solidFill>
                  <a:srgbClr val="FFFFFF"/>
                </a:solidFill>
                <a:latin typeface="Verdana" panose="020B0604030504040204" pitchFamily="34" charset="0"/>
                <a:ea typeface="Verdana" panose="020B0604030504040204" pitchFamily="34" charset="0"/>
              </a:rPr>
              <a:t> centuries of expertise in integrative medicine and natural therapies.</a:t>
            </a:r>
          </a:p>
          <a:p>
            <a:pPr algn="just">
              <a:defRPr sz="1600">
                <a:solidFill>
                  <a:srgbClr val="FFFFFF"/>
                </a:solidFill>
                <a:latin typeface="Branding Semilight"/>
                <a:ea typeface="Branding Semilight"/>
                <a:cs typeface="Branding Semilight"/>
                <a:sym typeface="Branding Semilight"/>
              </a:defRPr>
            </a:pPr>
            <a:endParaRPr lang="en-US" sz="1400" dirty="0">
              <a:solidFill>
                <a:srgbClr val="FFFFFF"/>
              </a:solidFill>
              <a:latin typeface="Verdana" panose="020B0604030504040204" pitchFamily="34" charset="0"/>
              <a:ea typeface="Verdana" panose="020B0604030504040204" pitchFamily="34" charset="0"/>
            </a:endParaRPr>
          </a:p>
          <a:p>
            <a:pPr algn="just">
              <a:defRPr sz="1600">
                <a:solidFill>
                  <a:srgbClr val="FFFFFF"/>
                </a:solidFill>
                <a:latin typeface="Branding Semilight"/>
                <a:ea typeface="Branding Semilight"/>
                <a:cs typeface="Branding Semilight"/>
                <a:sym typeface="Branding Semilight"/>
              </a:defRPr>
            </a:pPr>
            <a:r>
              <a:rPr lang="en-US" sz="1400" dirty="0">
                <a:solidFill>
                  <a:srgbClr val="FFFFFF"/>
                </a:solidFill>
                <a:latin typeface="Verdana" panose="020B0604030504040204" pitchFamily="34" charset="0"/>
                <a:ea typeface="Verdana" panose="020B0604030504040204" pitchFamily="34" charset="0"/>
              </a:rPr>
              <a:t>Strategically located within Europe’s largest golf resort, the </a:t>
            </a:r>
            <a:r>
              <a:rPr lang="en-US" sz="1400" dirty="0" err="1">
                <a:solidFill>
                  <a:srgbClr val="FFFFFF"/>
                </a:solidFill>
                <a:latin typeface="Verdana" panose="020B0604030504040204" pitchFamily="34" charset="0"/>
                <a:ea typeface="Verdana" panose="020B0604030504040204" pitchFamily="34" charset="0"/>
              </a:rPr>
              <a:t>Fürstenhof</a:t>
            </a:r>
            <a:r>
              <a:rPr lang="en-US" sz="1400" dirty="0">
                <a:solidFill>
                  <a:srgbClr val="FFFFFF"/>
                </a:solidFill>
                <a:latin typeface="Verdana" panose="020B0604030504040204" pitchFamily="34" charset="0"/>
                <a:ea typeface="Verdana" panose="020B0604030504040204" pitchFamily="34" charset="0"/>
              </a:rPr>
              <a:t> Hotel offers unparalleled access to world-class golfing facilities</a:t>
            </a:r>
            <a:r>
              <a:rPr lang="hu-HU" sz="1400" dirty="0">
                <a:solidFill>
                  <a:srgbClr val="FFFFFF"/>
                </a:solidFill>
                <a:latin typeface="Verdana" panose="020B0604030504040204" pitchFamily="34" charset="0"/>
                <a:ea typeface="Verdana" panose="020B0604030504040204" pitchFamily="34" charset="0"/>
              </a:rPr>
              <a:t> </a:t>
            </a:r>
            <a:r>
              <a:rPr lang="hu-HU" sz="1400" dirty="0" err="1">
                <a:solidFill>
                  <a:srgbClr val="FFFFFF"/>
                </a:solidFill>
                <a:latin typeface="Verdana" panose="020B0604030504040204" pitchFamily="34" charset="0"/>
                <a:ea typeface="Verdana" panose="020B0604030504040204" pitchFamily="34" charset="0"/>
              </a:rPr>
              <a:t>as</a:t>
            </a:r>
            <a:r>
              <a:rPr lang="hu-HU" sz="1400" dirty="0">
                <a:solidFill>
                  <a:srgbClr val="FFFFFF"/>
                </a:solidFill>
                <a:latin typeface="Verdana" panose="020B0604030504040204" pitchFamily="34" charset="0"/>
                <a:ea typeface="Verdana" panose="020B0604030504040204" pitchFamily="34" charset="0"/>
              </a:rPr>
              <a:t> </a:t>
            </a:r>
            <a:r>
              <a:rPr lang="hu-HU" sz="1400" dirty="0" err="1">
                <a:solidFill>
                  <a:srgbClr val="FFFFFF"/>
                </a:solidFill>
                <a:latin typeface="Verdana" panose="020B0604030504040204" pitchFamily="34" charset="0"/>
                <a:ea typeface="Verdana" panose="020B0604030504040204" pitchFamily="34" charset="0"/>
              </a:rPr>
              <a:t>well</a:t>
            </a:r>
            <a:r>
              <a:rPr lang="en-US" sz="1400" dirty="0">
                <a:solidFill>
                  <a:srgbClr val="FFFFFF"/>
                </a:solidFill>
                <a:latin typeface="Verdana" panose="020B0604030504040204" pitchFamily="34" charset="0"/>
                <a:ea typeface="Verdana" panose="020B0604030504040204" pitchFamily="34" charset="0"/>
              </a:rPr>
              <a:t>.</a:t>
            </a:r>
          </a:p>
        </p:txBody>
      </p:sp>
      <p:sp>
        <p:nvSpPr>
          <p:cNvPr id="123" name="Mariánské Lázně,…">
            <a:extLst>
              <a:ext uri="{FF2B5EF4-FFF2-40B4-BE49-F238E27FC236}">
                <a16:creationId xmlns:a16="http://schemas.microsoft.com/office/drawing/2014/main" id="{DD380E2F-BE64-E5F5-1FAA-E1CB40F4E774}"/>
              </a:ext>
            </a:extLst>
          </p:cNvPr>
          <p:cNvSpPr txBox="1">
            <a:spLocks/>
          </p:cNvSpPr>
          <p:nvPr/>
        </p:nvSpPr>
        <p:spPr>
          <a:xfrm>
            <a:off x="6895882" y="784208"/>
            <a:ext cx="4829539" cy="6446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mj-cs"/>
              </a:defRPr>
            </a:lvl1pPr>
          </a:lstStyle>
          <a:p>
            <a:pPr>
              <a:defRPr sz="3300">
                <a:solidFill>
                  <a:srgbClr val="FFFFFF"/>
                </a:solidFill>
                <a:latin typeface="Branding Bold"/>
                <a:ea typeface="Branding Bold"/>
                <a:cs typeface="Branding Bold"/>
                <a:sym typeface="Branding Bold"/>
              </a:defRPr>
            </a:pPr>
            <a:r>
              <a:rPr lang="hu-HU" sz="3300" dirty="0" err="1">
                <a:solidFill>
                  <a:srgbClr val="FFFFFF"/>
                </a:solidFill>
                <a:latin typeface="Branding Bold"/>
                <a:ea typeface="Branding Bold"/>
                <a:cs typeface="Branding Bold"/>
                <a:sym typeface="Branding Bold"/>
              </a:rPr>
              <a:t>Bad</a:t>
            </a:r>
            <a:r>
              <a:rPr lang="hu-HU" sz="3300" dirty="0">
                <a:solidFill>
                  <a:srgbClr val="FFFFFF"/>
                </a:solidFill>
                <a:latin typeface="Branding Bold"/>
                <a:ea typeface="Branding Bold"/>
                <a:cs typeface="Branding Bold"/>
                <a:sym typeface="Branding Bold"/>
              </a:rPr>
              <a:t> </a:t>
            </a:r>
            <a:r>
              <a:rPr lang="hu-HU" sz="3300" dirty="0" err="1">
                <a:solidFill>
                  <a:srgbClr val="FFFFFF"/>
                </a:solidFill>
                <a:latin typeface="Branding Bold"/>
                <a:ea typeface="Branding Bold"/>
                <a:cs typeface="Branding Bold"/>
                <a:sym typeface="Branding Bold"/>
              </a:rPr>
              <a:t>Griesbach</a:t>
            </a:r>
            <a:r>
              <a:rPr lang="en-GB" sz="3300" dirty="0">
                <a:solidFill>
                  <a:srgbClr val="FFFFFF"/>
                </a:solidFill>
                <a:latin typeface="Branding Bold"/>
                <a:ea typeface="Branding Bold"/>
                <a:cs typeface="Branding Bold"/>
                <a:sym typeface="Branding Bold"/>
              </a:rPr>
              <a:t>, </a:t>
            </a:r>
            <a:r>
              <a:rPr lang="hu-HU" sz="3300" dirty="0">
                <a:solidFill>
                  <a:srgbClr val="FFFFFF"/>
                </a:solidFill>
                <a:latin typeface="Branding Bold"/>
                <a:ea typeface="Branding Bold"/>
                <a:cs typeface="Branding Bold"/>
                <a:sym typeface="Branding Bold"/>
              </a:rPr>
              <a:t>Germany</a:t>
            </a:r>
          </a:p>
        </p:txBody>
      </p:sp>
    </p:spTree>
    <p:extLst>
      <p:ext uri="{BB962C8B-B14F-4D97-AF65-F5344CB8AC3E}">
        <p14:creationId xmlns:p14="http://schemas.microsoft.com/office/powerpoint/2010/main" val="868585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BED23775-2FE8-48D1-A04E-ED4BF94AA345}"/>
              </a:ext>
            </a:extLst>
          </p:cNvPr>
          <p:cNvSpPr/>
          <p:nvPr/>
        </p:nvSpPr>
        <p:spPr>
          <a:xfrm>
            <a:off x="0" y="0"/>
            <a:ext cx="12232943" cy="6858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solidFill>
                <a:schemeClr val="bg1"/>
              </a:solidFill>
            </a:endParaRPr>
          </a:p>
        </p:txBody>
      </p:sp>
      <p:sp>
        <p:nvSpPr>
          <p:cNvPr id="5" name="object 3">
            <a:extLst>
              <a:ext uri="{FF2B5EF4-FFF2-40B4-BE49-F238E27FC236}">
                <a16:creationId xmlns:a16="http://schemas.microsoft.com/office/drawing/2014/main" id="{473FCFEC-5785-441C-BCCF-71AD1A662048}"/>
              </a:ext>
            </a:extLst>
          </p:cNvPr>
          <p:cNvSpPr txBox="1"/>
          <p:nvPr/>
        </p:nvSpPr>
        <p:spPr>
          <a:xfrm>
            <a:off x="361949" y="435135"/>
            <a:ext cx="8736157" cy="6217087"/>
          </a:xfrm>
          <a:prstGeom prst="rect">
            <a:avLst/>
          </a:prstGeom>
          <a:solidFill>
            <a:srgbClr val="231F20">
              <a:alpha val="35000"/>
            </a:srgbClr>
          </a:solidFill>
        </p:spPr>
        <p:txBody>
          <a:bodyPr vert="horz" wrap="square" lIns="0" tIns="12700" rIns="0" bIns="0" rtlCol="0">
            <a:spAutoFit/>
          </a:bodyPr>
          <a:lstStyle/>
          <a:p>
            <a:pPr marL="12700" marR="588010">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88010">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88010">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88010">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88010">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88010">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88010">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88010">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88010">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88010">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88010">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88010">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88010">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88010">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88010">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88010">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88010">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88010">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88010">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88010">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88010">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88010">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88010">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88010">
              <a:spcBef>
                <a:spcPts val="100"/>
              </a:spcBef>
            </a:pPr>
            <a:endParaRPr lang="hu-HU" sz="1600" dirty="0">
              <a:solidFill>
                <a:schemeClr val="bg1"/>
              </a:solidFill>
              <a:latin typeface="Verdana" panose="020B0604030504040204" pitchFamily="34" charset="0"/>
              <a:ea typeface="Verdana" panose="020B0604030504040204" pitchFamily="34" charset="0"/>
            </a:endParaRPr>
          </a:p>
        </p:txBody>
      </p:sp>
      <p:sp>
        <p:nvSpPr>
          <p:cNvPr id="6" name="object 3">
            <a:extLst>
              <a:ext uri="{FF2B5EF4-FFF2-40B4-BE49-F238E27FC236}">
                <a16:creationId xmlns:a16="http://schemas.microsoft.com/office/drawing/2014/main" id="{E05DC939-7407-486F-BD1B-AFB58E7D2486}"/>
              </a:ext>
            </a:extLst>
          </p:cNvPr>
          <p:cNvSpPr txBox="1"/>
          <p:nvPr/>
        </p:nvSpPr>
        <p:spPr>
          <a:xfrm>
            <a:off x="509777" y="1371447"/>
            <a:ext cx="6075958" cy="5052665"/>
          </a:xfrm>
          <a:prstGeom prst="rect">
            <a:avLst/>
          </a:prstGeom>
          <a:solidFill>
            <a:srgbClr val="231F20">
              <a:alpha val="0"/>
            </a:srgbClr>
          </a:solidFill>
        </p:spPr>
        <p:txBody>
          <a:bodyPr vert="horz" wrap="square" lIns="0" tIns="12700" rIns="0" bIns="0" rtlCol="0">
            <a:spAutoFit/>
          </a:bodyPr>
          <a:lstStyle/>
          <a:p>
            <a:pPr marL="12700" marR="588010">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88010">
              <a:spcBef>
                <a:spcPts val="100"/>
              </a:spcBef>
            </a:pPr>
            <a:r>
              <a:rPr sz="1600" dirty="0">
                <a:solidFill>
                  <a:schemeClr val="bg1"/>
                </a:solidFill>
                <a:latin typeface="Verdana" panose="020B0604030504040204" pitchFamily="34" charset="0"/>
                <a:ea typeface="Verdana" panose="020B0604030504040204" pitchFamily="34" charset="0"/>
              </a:rPr>
              <a:t>Our distinctive medical concept </a:t>
            </a:r>
            <a:r>
              <a:rPr sz="1600" b="1" dirty="0">
                <a:solidFill>
                  <a:schemeClr val="bg1"/>
                </a:solidFill>
                <a:latin typeface="Verdana" panose="020B0604030504040204" pitchFamily="34" charset="0"/>
                <a:ea typeface="Verdana" panose="020B0604030504040204" pitchFamily="34" charset="0"/>
              </a:rPr>
              <a:t>combines</a:t>
            </a:r>
            <a:r>
              <a:rPr sz="1600" dirty="0">
                <a:solidFill>
                  <a:schemeClr val="bg1"/>
                </a:solidFill>
                <a:latin typeface="Verdana" panose="020B0604030504040204" pitchFamily="34" charset="0"/>
                <a:ea typeface="Verdana" panose="020B0604030504040204" pitchFamily="34" charset="0"/>
              </a:rPr>
              <a:t>  the</a:t>
            </a:r>
            <a:r>
              <a:rPr lang="hu-HU" sz="1600" dirty="0">
                <a:solidFill>
                  <a:schemeClr val="bg1"/>
                </a:solidFill>
                <a:latin typeface="Verdana" panose="020B0604030504040204" pitchFamily="34" charset="0"/>
                <a:ea typeface="Verdana" panose="020B0604030504040204" pitchFamily="34" charset="0"/>
              </a:rPr>
              <a:t> </a:t>
            </a:r>
            <a:r>
              <a:rPr sz="1600" dirty="0">
                <a:solidFill>
                  <a:schemeClr val="bg1"/>
                </a:solidFill>
                <a:latin typeface="Verdana" panose="020B0604030504040204" pitchFamily="34" charset="0"/>
                <a:ea typeface="Verdana" panose="020B0604030504040204" pitchFamily="34" charset="0"/>
              </a:rPr>
              <a:t>curative power of </a:t>
            </a:r>
            <a:r>
              <a:rPr sz="1600" b="1" dirty="0">
                <a:solidFill>
                  <a:schemeClr val="bg1"/>
                </a:solidFill>
                <a:latin typeface="Verdana" panose="020B0604030504040204" pitchFamily="34" charset="0"/>
                <a:ea typeface="Verdana" panose="020B0604030504040204" pitchFamily="34" charset="0"/>
              </a:rPr>
              <a:t>natural resources </a:t>
            </a:r>
            <a:r>
              <a:rPr sz="1600" dirty="0">
                <a:solidFill>
                  <a:schemeClr val="bg1"/>
                </a:solidFill>
                <a:latin typeface="Verdana" panose="020B0604030504040204" pitchFamily="34" charset="0"/>
                <a:ea typeface="Verdana" panose="020B0604030504040204" pitchFamily="34" charset="0"/>
              </a:rPr>
              <a:t>with  our long-held experience in </a:t>
            </a:r>
            <a:r>
              <a:rPr sz="1600" b="1" dirty="0">
                <a:solidFill>
                  <a:schemeClr val="bg1"/>
                </a:solidFill>
                <a:latin typeface="Verdana" panose="020B0604030504040204" pitchFamily="34" charset="0"/>
                <a:ea typeface="Verdana" panose="020B0604030504040204" pitchFamily="34" charset="0"/>
              </a:rPr>
              <a:t>medicine</a:t>
            </a:r>
            <a:r>
              <a:rPr sz="1600" dirty="0">
                <a:solidFill>
                  <a:schemeClr val="bg1"/>
                </a:solidFill>
                <a:latin typeface="Verdana" panose="020B0604030504040204" pitchFamily="34" charset="0"/>
                <a:ea typeface="Verdana" panose="020B0604030504040204" pitchFamily="34" charset="0"/>
              </a:rPr>
              <a:t>.</a:t>
            </a:r>
            <a:r>
              <a:rPr lang="hu-HU" sz="1600" dirty="0">
                <a:solidFill>
                  <a:schemeClr val="bg1"/>
                </a:solidFill>
                <a:latin typeface="Verdana" panose="020B0604030504040204" pitchFamily="34" charset="0"/>
                <a:ea typeface="Verdana" panose="020B0604030504040204" pitchFamily="34" charset="0"/>
              </a:rPr>
              <a:t> </a:t>
            </a:r>
            <a:r>
              <a:rPr sz="1600" dirty="0">
                <a:solidFill>
                  <a:schemeClr val="bg1"/>
                </a:solidFill>
                <a:latin typeface="Verdana" panose="020B0604030504040204" pitchFamily="34" charset="0"/>
                <a:ea typeface="Verdana" panose="020B0604030504040204" pitchFamily="34" charset="0"/>
              </a:rPr>
              <a:t>We have an integrative approach to the health and </a:t>
            </a:r>
            <a:r>
              <a:rPr sz="1600" b="1" dirty="0">
                <a:solidFill>
                  <a:schemeClr val="bg1"/>
                </a:solidFill>
                <a:latin typeface="Verdana" panose="020B0604030504040204" pitchFamily="34" charset="0"/>
                <a:ea typeface="Verdana" panose="020B0604030504040204" pitchFamily="34" charset="0"/>
              </a:rPr>
              <a:t>well-being of our guests</a:t>
            </a:r>
            <a:r>
              <a:rPr sz="1600" dirty="0">
                <a:solidFill>
                  <a:schemeClr val="bg1"/>
                </a:solidFill>
                <a:latin typeface="Verdana" panose="020B0604030504040204" pitchFamily="34" charset="0"/>
                <a:ea typeface="Verdana" panose="020B0604030504040204" pitchFamily="34" charset="0"/>
              </a:rPr>
              <a:t>.</a:t>
            </a:r>
          </a:p>
          <a:p>
            <a:pPr marL="12700" marR="702945">
              <a:spcBef>
                <a:spcPts val="800"/>
              </a:spcBef>
            </a:pPr>
            <a:r>
              <a:rPr sz="1600" dirty="0">
                <a:solidFill>
                  <a:schemeClr val="bg1"/>
                </a:solidFill>
                <a:latin typeface="Verdana" panose="020B0604030504040204" pitchFamily="34" charset="0"/>
                <a:ea typeface="Verdana" panose="020B0604030504040204" pitchFamily="34" charset="0"/>
              </a:rPr>
              <a:t>The healing properties of natural elements in our destinations treat a full range of</a:t>
            </a:r>
            <a:r>
              <a:rPr lang="nl-NL" sz="1600" dirty="0">
                <a:solidFill>
                  <a:schemeClr val="bg1"/>
                </a:solidFill>
                <a:latin typeface="Verdana" panose="020B0604030504040204" pitchFamily="34" charset="0"/>
                <a:ea typeface="Verdana" panose="020B0604030504040204" pitchFamily="34" charset="0"/>
              </a:rPr>
              <a:t> </a:t>
            </a:r>
            <a:r>
              <a:rPr lang="hu-HU" sz="1600" dirty="0">
                <a:solidFill>
                  <a:schemeClr val="bg1"/>
                </a:solidFill>
                <a:latin typeface="Verdana" panose="020B0604030504040204" pitchFamily="34" charset="0"/>
                <a:ea typeface="Verdana" panose="020B0604030504040204" pitchFamily="34" charset="0"/>
              </a:rPr>
              <a:t>c</a:t>
            </a:r>
            <a:r>
              <a:rPr sz="1600" dirty="0">
                <a:solidFill>
                  <a:schemeClr val="bg1"/>
                </a:solidFill>
                <a:latin typeface="Verdana" panose="020B0604030504040204" pitchFamily="34" charset="0"/>
                <a:ea typeface="Verdana" panose="020B0604030504040204" pitchFamily="34" charset="0"/>
              </a:rPr>
              <a:t>conditions relating to </a:t>
            </a:r>
            <a:r>
              <a:rPr sz="1600" b="1" dirty="0">
                <a:solidFill>
                  <a:schemeClr val="bg1"/>
                </a:solidFill>
                <a:latin typeface="Verdana" panose="020B0604030504040204" pitchFamily="34" charset="0"/>
                <a:ea typeface="Verdana" panose="020B0604030504040204" pitchFamily="34" charset="0"/>
              </a:rPr>
              <a:t>muscles, bones &amp;</a:t>
            </a:r>
            <a:r>
              <a:rPr lang="hu-HU" sz="1600" b="1" dirty="0">
                <a:solidFill>
                  <a:schemeClr val="bg1"/>
                </a:solidFill>
                <a:latin typeface="Verdana" panose="020B0604030504040204" pitchFamily="34" charset="0"/>
                <a:ea typeface="Verdana" panose="020B0604030504040204" pitchFamily="34" charset="0"/>
              </a:rPr>
              <a:t> </a:t>
            </a:r>
            <a:r>
              <a:rPr sz="1600" b="1" dirty="0">
                <a:solidFill>
                  <a:schemeClr val="bg1"/>
                </a:solidFill>
                <a:latin typeface="Verdana" panose="020B0604030504040204" pitchFamily="34" charset="0"/>
                <a:ea typeface="Verdana" panose="020B0604030504040204" pitchFamily="34" charset="0"/>
              </a:rPr>
              <a:t>joints,  organs, metabolism and skin issues.</a:t>
            </a:r>
          </a:p>
          <a:p>
            <a:pPr marL="12700" algn="just">
              <a:spcBef>
                <a:spcPts val="40"/>
              </a:spcBef>
            </a:pPr>
            <a:endParaRPr sz="1600" dirty="0">
              <a:solidFill>
                <a:schemeClr val="bg1"/>
              </a:solidFill>
              <a:latin typeface="Verdana" panose="020B0604030504040204" pitchFamily="34" charset="0"/>
              <a:ea typeface="Verdana" panose="020B0604030504040204" pitchFamily="34" charset="0"/>
            </a:endParaRPr>
          </a:p>
          <a:p>
            <a:pPr marL="12700" marR="210185"/>
            <a:r>
              <a:rPr sz="1600" dirty="0">
                <a:solidFill>
                  <a:schemeClr val="bg1"/>
                </a:solidFill>
                <a:latin typeface="Verdana" panose="020B0604030504040204" pitchFamily="34" charset="0"/>
                <a:ea typeface="Verdana" panose="020B0604030504040204" pitchFamily="34" charset="0"/>
              </a:rPr>
              <a:t>More than </a:t>
            </a:r>
            <a:r>
              <a:rPr sz="1600" b="1" dirty="0">
                <a:solidFill>
                  <a:schemeClr val="bg1"/>
                </a:solidFill>
                <a:latin typeface="Verdana" panose="020B0604030504040204" pitchFamily="34" charset="0"/>
                <a:ea typeface="Verdana" panose="020B0604030504040204" pitchFamily="34" charset="0"/>
              </a:rPr>
              <a:t>200 years </a:t>
            </a:r>
            <a:r>
              <a:rPr sz="1600" dirty="0">
                <a:solidFill>
                  <a:schemeClr val="bg1"/>
                </a:solidFill>
                <a:latin typeface="Verdana" panose="020B0604030504040204" pitchFamily="34" charset="0"/>
                <a:ea typeface="Verdana" panose="020B0604030504040204" pitchFamily="34" charset="0"/>
              </a:rPr>
              <a:t>of experience in the research  and application of these natural remedies,</a:t>
            </a:r>
            <a:r>
              <a:rPr lang="hu-HU" sz="1600" dirty="0">
                <a:solidFill>
                  <a:schemeClr val="bg1"/>
                </a:solidFill>
                <a:latin typeface="Verdana" panose="020B0604030504040204" pitchFamily="34" charset="0"/>
                <a:ea typeface="Verdana" panose="020B0604030504040204" pitchFamily="34" charset="0"/>
              </a:rPr>
              <a:t> </a:t>
            </a:r>
            <a:r>
              <a:rPr sz="1600" dirty="0">
                <a:solidFill>
                  <a:schemeClr val="bg1"/>
                </a:solidFill>
                <a:latin typeface="Verdana" panose="020B0604030504040204" pitchFamily="34" charset="0"/>
                <a:ea typeface="Verdana" panose="020B0604030504040204" pitchFamily="34" charset="0"/>
              </a:rPr>
              <a:t>in </a:t>
            </a:r>
            <a:r>
              <a:rPr sz="1600" b="1" dirty="0">
                <a:solidFill>
                  <a:schemeClr val="bg1"/>
                </a:solidFill>
                <a:latin typeface="Verdana" panose="020B0604030504040204" pitchFamily="34" charset="0"/>
                <a:ea typeface="Verdana" panose="020B0604030504040204" pitchFamily="34" charset="0"/>
              </a:rPr>
              <a:t>collaboration with universities throughout Europe</a:t>
            </a:r>
            <a:r>
              <a:rPr sz="1600" dirty="0">
                <a:solidFill>
                  <a:schemeClr val="bg1"/>
                </a:solidFill>
                <a:latin typeface="Verdana" panose="020B0604030504040204" pitchFamily="34" charset="0"/>
                <a:ea typeface="Verdana" panose="020B0604030504040204" pitchFamily="34" charset="0"/>
              </a:rPr>
              <a:t>.</a:t>
            </a:r>
          </a:p>
          <a:p>
            <a:pPr marL="12700">
              <a:spcBef>
                <a:spcPts val="45"/>
              </a:spcBef>
            </a:pPr>
            <a:endParaRPr sz="1600" dirty="0">
              <a:solidFill>
                <a:schemeClr val="bg1"/>
              </a:solidFill>
              <a:latin typeface="Verdana" panose="020B0604030504040204" pitchFamily="34" charset="0"/>
              <a:ea typeface="Verdana" panose="020B0604030504040204" pitchFamily="34" charset="0"/>
            </a:endParaRPr>
          </a:p>
          <a:p>
            <a:pPr marL="12700" marR="45085"/>
            <a:r>
              <a:rPr sz="1600" dirty="0">
                <a:solidFill>
                  <a:schemeClr val="bg1"/>
                </a:solidFill>
                <a:latin typeface="Verdana" panose="020B0604030504040204" pitchFamily="34" charset="0"/>
                <a:ea typeface="Verdana" panose="020B0604030504040204" pitchFamily="34" charset="0"/>
              </a:rPr>
              <a:t>A tradition of medical excellence among </a:t>
            </a:r>
            <a:r>
              <a:rPr sz="1600" b="1" dirty="0">
                <a:solidFill>
                  <a:schemeClr val="bg1"/>
                </a:solidFill>
                <a:latin typeface="Verdana" panose="020B0604030504040204" pitchFamily="34" charset="0"/>
                <a:ea typeface="Verdana" panose="020B0604030504040204" pitchFamily="34" charset="0"/>
              </a:rPr>
              <a:t>specialist  doctors</a:t>
            </a:r>
            <a:r>
              <a:rPr sz="1600" dirty="0">
                <a:solidFill>
                  <a:schemeClr val="bg1"/>
                </a:solidFill>
                <a:latin typeface="Verdana" panose="020B0604030504040204" pitchFamily="34" charset="0"/>
                <a:ea typeface="Verdana" panose="020B0604030504040204" pitchFamily="34" charset="0"/>
              </a:rPr>
              <a:t>, combined with ongoing research and  development in the areas of </a:t>
            </a:r>
            <a:r>
              <a:rPr sz="1600" b="1" dirty="0">
                <a:solidFill>
                  <a:schemeClr val="bg1"/>
                </a:solidFill>
                <a:latin typeface="Verdana" panose="020B0604030504040204" pitchFamily="34" charset="0"/>
                <a:ea typeface="Verdana" panose="020B0604030504040204" pitchFamily="34" charset="0"/>
              </a:rPr>
              <a:t>modern diagnostics</a:t>
            </a:r>
            <a:r>
              <a:rPr sz="1600" dirty="0">
                <a:solidFill>
                  <a:schemeClr val="bg1"/>
                </a:solidFill>
                <a:latin typeface="Verdana" panose="020B0604030504040204" pitchFamily="34" charset="0"/>
                <a:ea typeface="Verdana" panose="020B0604030504040204" pitchFamily="34" charset="0"/>
              </a:rPr>
              <a:t>,  </a:t>
            </a:r>
            <a:r>
              <a:rPr sz="1600" b="1" dirty="0">
                <a:solidFill>
                  <a:schemeClr val="bg1"/>
                </a:solidFill>
                <a:latin typeface="Verdana" panose="020B0604030504040204" pitchFamily="34" charset="0"/>
                <a:ea typeface="Verdana" panose="020B0604030504040204" pitchFamily="34" charset="0"/>
              </a:rPr>
              <a:t>nutrition, fitness &amp; sports</a:t>
            </a:r>
            <a:r>
              <a:rPr sz="1600" dirty="0">
                <a:solidFill>
                  <a:schemeClr val="bg1"/>
                </a:solidFill>
                <a:latin typeface="Verdana" panose="020B0604030504040204" pitchFamily="34" charset="0"/>
                <a:ea typeface="Verdana" panose="020B0604030504040204" pitchFamily="34" charset="0"/>
              </a:rPr>
              <a:t>, skin care, </a:t>
            </a:r>
            <a:r>
              <a:rPr sz="1600" b="1" dirty="0">
                <a:solidFill>
                  <a:schemeClr val="bg1"/>
                </a:solidFill>
                <a:latin typeface="Verdana" panose="020B0604030504040204" pitchFamily="34" charset="0"/>
                <a:ea typeface="Verdana" panose="020B0604030504040204" pitchFamily="34" charset="0"/>
              </a:rPr>
              <a:t>massage rituals</a:t>
            </a:r>
            <a:r>
              <a:rPr sz="1600" dirty="0">
                <a:solidFill>
                  <a:schemeClr val="bg1"/>
                </a:solidFill>
                <a:latin typeface="Verdana" panose="020B0604030504040204" pitchFamily="34" charset="0"/>
                <a:ea typeface="Verdana" panose="020B0604030504040204" pitchFamily="34" charset="0"/>
              </a:rPr>
              <a:t>,  body and mind training, and more.</a:t>
            </a:r>
          </a:p>
        </p:txBody>
      </p:sp>
      <p:sp>
        <p:nvSpPr>
          <p:cNvPr id="7" name="object 7">
            <a:extLst>
              <a:ext uri="{FF2B5EF4-FFF2-40B4-BE49-F238E27FC236}">
                <a16:creationId xmlns:a16="http://schemas.microsoft.com/office/drawing/2014/main" id="{CD36C9D5-C071-46B3-8D7F-3153A2A004C1}"/>
              </a:ext>
            </a:extLst>
          </p:cNvPr>
          <p:cNvSpPr txBox="1">
            <a:spLocks/>
          </p:cNvSpPr>
          <p:nvPr/>
        </p:nvSpPr>
        <p:spPr>
          <a:xfrm>
            <a:off x="481607" y="544219"/>
            <a:ext cx="8616500" cy="718145"/>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b="1" kern="1200">
                <a:solidFill>
                  <a:srgbClr val="266782"/>
                </a:solidFill>
                <a:latin typeface="Verdana" panose="020B0604030504040204" pitchFamily="34" charset="0"/>
                <a:ea typeface="Verdana" panose="020B0604030504040204" pitchFamily="34" charset="0"/>
                <a:cs typeface="+mj-cs"/>
              </a:defRPr>
            </a:lvl1pPr>
          </a:lstStyle>
          <a:p>
            <a:pPr marL="12700" marR="5080" indent="-784860" algn="l">
              <a:lnSpc>
                <a:spcPts val="5500"/>
              </a:lnSpc>
              <a:spcBef>
                <a:spcPts val="100"/>
              </a:spcBef>
            </a:pPr>
            <a:r>
              <a:rPr lang="en-GB" sz="4800" dirty="0">
                <a:solidFill>
                  <a:schemeClr val="bg1"/>
                </a:solidFill>
                <a:latin typeface="Branding Bold" panose="00000800000000000000" pitchFamily="50" charset="-18"/>
                <a:cs typeface="+mn-cs"/>
              </a:rPr>
              <a:t>The Health Spa Concept</a:t>
            </a:r>
          </a:p>
        </p:txBody>
      </p:sp>
      <p:grpSp>
        <p:nvGrpSpPr>
          <p:cNvPr id="8" name="object 4">
            <a:extLst>
              <a:ext uri="{FF2B5EF4-FFF2-40B4-BE49-F238E27FC236}">
                <a16:creationId xmlns:a16="http://schemas.microsoft.com/office/drawing/2014/main" id="{69F575DC-D912-428C-A31A-349FBDE8B460}"/>
              </a:ext>
            </a:extLst>
          </p:cNvPr>
          <p:cNvGrpSpPr/>
          <p:nvPr/>
        </p:nvGrpSpPr>
        <p:grpSpPr>
          <a:xfrm>
            <a:off x="6096000" y="1262364"/>
            <a:ext cx="6093106" cy="3115026"/>
            <a:chOff x="4745875" y="2144820"/>
            <a:chExt cx="8482965" cy="4370070"/>
          </a:xfrm>
        </p:grpSpPr>
        <p:sp>
          <p:nvSpPr>
            <p:cNvPr id="9" name="object 5">
              <a:extLst>
                <a:ext uri="{FF2B5EF4-FFF2-40B4-BE49-F238E27FC236}">
                  <a16:creationId xmlns:a16="http://schemas.microsoft.com/office/drawing/2014/main" id="{3A9671A1-CBCA-41A9-9876-5CDB1D23AD87}"/>
                </a:ext>
              </a:extLst>
            </p:cNvPr>
            <p:cNvSpPr/>
            <p:nvPr/>
          </p:nvSpPr>
          <p:spPr>
            <a:xfrm>
              <a:off x="8833726" y="2144820"/>
              <a:ext cx="4394847" cy="4369943"/>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solidFill>
                  <a:schemeClr val="bg1"/>
                </a:solidFill>
              </a:endParaRPr>
            </a:p>
          </p:txBody>
        </p:sp>
        <p:sp>
          <p:nvSpPr>
            <p:cNvPr id="10" name="object 6">
              <a:extLst>
                <a:ext uri="{FF2B5EF4-FFF2-40B4-BE49-F238E27FC236}">
                  <a16:creationId xmlns:a16="http://schemas.microsoft.com/office/drawing/2014/main" id="{8A54CB7E-4DCD-4930-8AF4-8B219D2183E3}"/>
                </a:ext>
              </a:extLst>
            </p:cNvPr>
            <p:cNvSpPr/>
            <p:nvPr/>
          </p:nvSpPr>
          <p:spPr>
            <a:xfrm>
              <a:off x="4745875" y="2233269"/>
              <a:ext cx="4248264" cy="4256531"/>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solidFill>
                  <a:schemeClr val="bg1"/>
                </a:solidFill>
              </a:endParaRPr>
            </a:p>
          </p:txBody>
        </p:sp>
      </p:grpSp>
      <p:sp>
        <p:nvSpPr>
          <p:cNvPr id="2" name="Slide Number Placeholder 1">
            <a:extLst>
              <a:ext uri="{FF2B5EF4-FFF2-40B4-BE49-F238E27FC236}">
                <a16:creationId xmlns:a16="http://schemas.microsoft.com/office/drawing/2014/main" id="{3D574E65-D1C0-4680-8AC5-3438608776D6}"/>
              </a:ext>
            </a:extLst>
          </p:cNvPr>
          <p:cNvSpPr>
            <a:spLocks noGrp="1"/>
          </p:cNvSpPr>
          <p:nvPr>
            <p:ph type="sldNum" sz="quarter" idx="12"/>
          </p:nvPr>
        </p:nvSpPr>
        <p:spPr/>
        <p:txBody>
          <a:bodyPr/>
          <a:lstStyle/>
          <a:p>
            <a:fld id="{34CD40A8-A2FF-4B30-912C-DE451A2269C1}" type="slidenum">
              <a:rPr lang="en-GB" smtClean="0">
                <a:solidFill>
                  <a:schemeClr val="bg1"/>
                </a:solidFill>
              </a:rPr>
              <a:t>16</a:t>
            </a:fld>
            <a:endParaRPr lang="en-GB" dirty="0">
              <a:solidFill>
                <a:schemeClr val="bg1"/>
              </a:solidFill>
            </a:endParaRPr>
          </a:p>
        </p:txBody>
      </p:sp>
    </p:spTree>
    <p:extLst>
      <p:ext uri="{BB962C8B-B14F-4D97-AF65-F5344CB8AC3E}">
        <p14:creationId xmlns:p14="http://schemas.microsoft.com/office/powerpoint/2010/main" val="3346164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7">
            <a:extLst>
              <a:ext uri="{FF2B5EF4-FFF2-40B4-BE49-F238E27FC236}">
                <a16:creationId xmlns:a16="http://schemas.microsoft.com/office/drawing/2014/main" id="{5B23EA04-1C23-4BB3-904B-B5B7085D3308}"/>
              </a:ext>
            </a:extLst>
          </p:cNvPr>
          <p:cNvSpPr txBox="1"/>
          <p:nvPr/>
        </p:nvSpPr>
        <p:spPr>
          <a:xfrm>
            <a:off x="187436" y="1391545"/>
            <a:ext cx="5468172" cy="241909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t">
            <a:noAutofit/>
          </a:bodyPr>
          <a:lstStyle/>
          <a:p>
            <a:pPr marL="342900" indent="-228600">
              <a:lnSpc>
                <a:spcPct val="90000"/>
              </a:lnSpc>
              <a:spcAft>
                <a:spcPts val="600"/>
              </a:spcAft>
              <a:buFont typeface="Arial" panose="020B0604020202020204" pitchFamily="34" charset="0"/>
              <a:buChar char="•"/>
              <a:defRPr sz="1600">
                <a:solidFill>
                  <a:srgbClr val="FFFFFF"/>
                </a:solidFill>
                <a:latin typeface="Branding Semilight"/>
                <a:ea typeface="Branding Semilight"/>
                <a:cs typeface="Branding Semilight"/>
                <a:sym typeface="Branding Semilight"/>
              </a:defRPr>
            </a:pPr>
            <a:r>
              <a:rPr lang="en-US" sz="1600" i="1" dirty="0">
                <a:latin typeface="Verdana" panose="020B0604030504040204" pitchFamily="34" charset="0"/>
                <a:ea typeface="Verdana" panose="020B0604030504040204" pitchFamily="34" charset="0"/>
              </a:rPr>
              <a:t>Consultation</a:t>
            </a:r>
            <a:r>
              <a:rPr lang="en-US" sz="1600" dirty="0">
                <a:latin typeface="Verdana" panose="020B0604030504040204" pitchFamily="34" charset="0"/>
                <a:ea typeface="Verdana" panose="020B0604030504040204" pitchFamily="34" charset="0"/>
              </a:rPr>
              <a:t> at the start of the programme</a:t>
            </a:r>
          </a:p>
          <a:p>
            <a:pPr marL="342900" indent="-228600">
              <a:lnSpc>
                <a:spcPct val="90000"/>
              </a:lnSpc>
              <a:spcAft>
                <a:spcPts val="600"/>
              </a:spcAft>
              <a:buFont typeface="Arial" panose="020B0604020202020204" pitchFamily="34" charset="0"/>
              <a:buChar char="•"/>
              <a:defRPr sz="1600">
                <a:solidFill>
                  <a:srgbClr val="FFFFFF"/>
                </a:solidFill>
                <a:latin typeface="Branding Semilight"/>
                <a:ea typeface="Branding Semilight"/>
                <a:cs typeface="Branding Semilight"/>
                <a:sym typeface="Branding Semilight"/>
              </a:defRPr>
            </a:pPr>
            <a:r>
              <a:rPr lang="en-US" sz="1600" i="1" dirty="0">
                <a:latin typeface="Verdana" panose="020B0604030504040204" pitchFamily="34" charset="0"/>
                <a:ea typeface="Verdana" panose="020B0604030504040204" pitchFamily="34" charset="0"/>
              </a:rPr>
              <a:t>Individual attention </a:t>
            </a:r>
            <a:r>
              <a:rPr lang="en-US" sz="1600" dirty="0">
                <a:latin typeface="Verdana" panose="020B0604030504040204" pitchFamily="34" charset="0"/>
                <a:ea typeface="Verdana" panose="020B0604030504040204" pitchFamily="34" charset="0"/>
              </a:rPr>
              <a:t>throughout your stay</a:t>
            </a:r>
          </a:p>
          <a:p>
            <a:pPr marL="342900" indent="-228600">
              <a:lnSpc>
                <a:spcPct val="90000"/>
              </a:lnSpc>
              <a:spcAft>
                <a:spcPts val="600"/>
              </a:spcAft>
              <a:buFont typeface="Arial" panose="020B0604020202020204" pitchFamily="34" charset="0"/>
              <a:buChar char="•"/>
              <a:defRPr sz="1600">
                <a:solidFill>
                  <a:srgbClr val="FFFFFF"/>
                </a:solidFill>
                <a:latin typeface="Branding Semilight"/>
                <a:ea typeface="Branding Semilight"/>
                <a:cs typeface="Branding Semilight"/>
                <a:sym typeface="Branding Semilight"/>
              </a:defRPr>
            </a:pPr>
            <a:r>
              <a:rPr lang="en-US" sz="1600" dirty="0">
                <a:latin typeface="Verdana" panose="020B0604030504040204" pitchFamily="34" charset="0"/>
                <a:ea typeface="Verdana" panose="020B0604030504040204" pitchFamily="34" charset="0"/>
              </a:rPr>
              <a:t>Exercise agendas for optimal results</a:t>
            </a:r>
          </a:p>
          <a:p>
            <a:pPr marL="342900" indent="-228600">
              <a:lnSpc>
                <a:spcPct val="90000"/>
              </a:lnSpc>
              <a:spcAft>
                <a:spcPts val="600"/>
              </a:spcAft>
              <a:buFont typeface="Arial" panose="020B0604020202020204" pitchFamily="34" charset="0"/>
              <a:buChar char="•"/>
              <a:defRPr sz="1600">
                <a:solidFill>
                  <a:srgbClr val="FFFFFF"/>
                </a:solidFill>
                <a:latin typeface="Branding Semilight"/>
                <a:ea typeface="Branding Semilight"/>
                <a:cs typeface="Branding Semilight"/>
                <a:sym typeface="Branding Semilight"/>
              </a:defRPr>
            </a:pPr>
            <a:r>
              <a:rPr lang="en-US" sz="1600" dirty="0">
                <a:latin typeface="Verdana" panose="020B0604030504040204" pitchFamily="34" charset="0"/>
                <a:ea typeface="Verdana" panose="020B0604030504040204" pitchFamily="34" charset="0"/>
              </a:rPr>
              <a:t>Opportunities to relax (days off during long stays)</a:t>
            </a:r>
          </a:p>
          <a:p>
            <a:pPr marL="342900" indent="-228600">
              <a:lnSpc>
                <a:spcPct val="90000"/>
              </a:lnSpc>
              <a:spcAft>
                <a:spcPts val="600"/>
              </a:spcAft>
              <a:buFont typeface="Arial" panose="020B0604020202020204" pitchFamily="34" charset="0"/>
              <a:buChar char="•"/>
              <a:defRPr sz="1600">
                <a:solidFill>
                  <a:srgbClr val="FFFFFF"/>
                </a:solidFill>
                <a:latin typeface="Branding Semilight"/>
                <a:ea typeface="Branding Semilight"/>
                <a:cs typeface="Branding Semilight"/>
                <a:sym typeface="Branding Semilight"/>
              </a:defRPr>
            </a:pPr>
            <a:r>
              <a:rPr lang="en-US" sz="1600" i="1" dirty="0">
                <a:latin typeface="Verdana" panose="020B0604030504040204" pitchFamily="34" charset="0"/>
                <a:ea typeface="Verdana" panose="020B0604030504040204" pitchFamily="34" charset="0"/>
              </a:rPr>
              <a:t>Nutritional</a:t>
            </a:r>
            <a:r>
              <a:rPr lang="en-US" sz="1600" dirty="0">
                <a:latin typeface="Verdana" panose="020B0604030504040204" pitchFamily="34" charset="0"/>
                <a:ea typeface="Verdana" panose="020B0604030504040204" pitchFamily="34" charset="0"/>
              </a:rPr>
              <a:t> and life-style guidance</a:t>
            </a:r>
          </a:p>
          <a:p>
            <a:pPr marL="342900" indent="-228600">
              <a:lnSpc>
                <a:spcPct val="90000"/>
              </a:lnSpc>
              <a:spcAft>
                <a:spcPts val="600"/>
              </a:spcAft>
              <a:buFont typeface="Arial" panose="020B0604020202020204" pitchFamily="34" charset="0"/>
              <a:buChar char="•"/>
              <a:defRPr sz="1600">
                <a:solidFill>
                  <a:srgbClr val="FFFFFF"/>
                </a:solidFill>
                <a:latin typeface="Branding Semilight"/>
                <a:ea typeface="Branding Semilight"/>
                <a:cs typeface="Branding Semilight"/>
                <a:sym typeface="Branding Semilight"/>
              </a:defRPr>
            </a:pPr>
            <a:r>
              <a:rPr lang="en-US" sz="1600" dirty="0">
                <a:latin typeface="Verdana" panose="020B0604030504040204" pitchFamily="34" charset="0"/>
                <a:ea typeface="Verdana" panose="020B0604030504040204" pitchFamily="34" charset="0"/>
              </a:rPr>
              <a:t>A pleasant hotel stay in the category you choose</a:t>
            </a:r>
          </a:p>
          <a:p>
            <a:pPr marL="342900" indent="-228600">
              <a:lnSpc>
                <a:spcPct val="90000"/>
              </a:lnSpc>
              <a:spcAft>
                <a:spcPts val="600"/>
              </a:spcAft>
              <a:buFont typeface="Arial" panose="020B0604020202020204" pitchFamily="34" charset="0"/>
              <a:buChar char="•"/>
              <a:defRPr sz="1600">
                <a:solidFill>
                  <a:srgbClr val="FFFFFF"/>
                </a:solidFill>
                <a:latin typeface="Branding Semilight"/>
                <a:ea typeface="Branding Semilight"/>
                <a:cs typeface="Branding Semilight"/>
                <a:sym typeface="Branding Semilight"/>
              </a:defRPr>
            </a:pPr>
            <a:r>
              <a:rPr lang="en-US" sz="1600" dirty="0">
                <a:latin typeface="Verdana" panose="020B0604030504040204" pitchFamily="34" charset="0"/>
                <a:ea typeface="Verdana" panose="020B0604030504040204" pitchFamily="34" charset="0"/>
              </a:rPr>
              <a:t>Places of exceptional beauty and of historic elegance</a:t>
            </a:r>
          </a:p>
          <a:p>
            <a:pPr marL="342900" indent="-228600">
              <a:lnSpc>
                <a:spcPct val="90000"/>
              </a:lnSpc>
              <a:spcAft>
                <a:spcPts val="600"/>
              </a:spcAft>
              <a:buFont typeface="Arial" panose="020B0604020202020204" pitchFamily="34" charset="0"/>
              <a:buChar char="•"/>
              <a:defRPr sz="1600">
                <a:solidFill>
                  <a:srgbClr val="FFFFFF"/>
                </a:solidFill>
                <a:latin typeface="Branding Semilight"/>
                <a:ea typeface="Branding Semilight"/>
                <a:cs typeface="Branding Semilight"/>
                <a:sym typeface="Branding Semilight"/>
              </a:defRPr>
            </a:pPr>
            <a:r>
              <a:rPr lang="en-US" sz="1600" i="1" dirty="0">
                <a:latin typeface="Verdana" panose="020B0604030504040204" pitchFamily="34" charset="0"/>
                <a:ea typeface="Verdana" panose="020B0604030504040204" pitchFamily="34" charset="0"/>
              </a:rPr>
              <a:t>Follow-up consultation </a:t>
            </a:r>
            <a:r>
              <a:rPr lang="en-US" sz="1600" dirty="0">
                <a:latin typeface="Verdana" panose="020B0604030504040204" pitchFamily="34" charset="0"/>
                <a:ea typeface="Verdana" panose="020B0604030504040204" pitchFamily="34" charset="0"/>
              </a:rPr>
              <a:t>(end of the programme)</a:t>
            </a:r>
          </a:p>
          <a:p>
            <a:pPr marL="342900" indent="-228600">
              <a:lnSpc>
                <a:spcPct val="90000"/>
              </a:lnSpc>
              <a:spcAft>
                <a:spcPts val="600"/>
              </a:spcAft>
              <a:buFont typeface="Arial" panose="020B0604020202020204" pitchFamily="34" charset="0"/>
              <a:buChar char="•"/>
              <a:defRPr sz="1600">
                <a:solidFill>
                  <a:srgbClr val="FFFFFF"/>
                </a:solidFill>
                <a:latin typeface="Branding Semilight"/>
                <a:ea typeface="Branding Semilight"/>
                <a:cs typeface="Branding Semilight"/>
                <a:sym typeface="Branding Semilight"/>
              </a:defRPr>
            </a:pPr>
            <a:r>
              <a:rPr lang="en-US" sz="1600" i="1" dirty="0">
                <a:latin typeface="Verdana" panose="020B0604030504040204" pitchFamily="34" charset="0"/>
                <a:ea typeface="Verdana" panose="020B0604030504040204" pitchFamily="34" charset="0"/>
              </a:rPr>
              <a:t>Virtual meeting with the doctor </a:t>
            </a:r>
            <a:r>
              <a:rPr lang="en-US" sz="1600" dirty="0">
                <a:latin typeface="Verdana" panose="020B0604030504040204" pitchFamily="34" charset="0"/>
                <a:ea typeface="Verdana" panose="020B0604030504040204" pitchFamily="34" charset="0"/>
              </a:rPr>
              <a:t>after the stay</a:t>
            </a:r>
          </a:p>
        </p:txBody>
      </p:sp>
      <p:pic>
        <p:nvPicPr>
          <p:cNvPr id="24" name="Picture 23" descr="A stethoscope on a table next to a computer&#10;&#10;Description automatically generated with medium confidence">
            <a:extLst>
              <a:ext uri="{FF2B5EF4-FFF2-40B4-BE49-F238E27FC236}">
                <a16:creationId xmlns:a16="http://schemas.microsoft.com/office/drawing/2014/main" id="{F90CCE26-9A70-41BB-BF70-A8F3A009FCC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14207"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pic>
        <p:nvPicPr>
          <p:cNvPr id="6" name="Picture 5" descr="A picture containing person, person, preparing&#10;&#10;Description automatically generated">
            <a:extLst>
              <a:ext uri="{FF2B5EF4-FFF2-40B4-BE49-F238E27FC236}">
                <a16:creationId xmlns:a16="http://schemas.microsoft.com/office/drawing/2014/main" id="{865F4804-673F-479E-8D39-EED9825D50F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a:off x="5886020" y="2715337"/>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16" name="Picture 15" descr="A picture containing indoor&#10;&#10;Description automatically generated">
            <a:extLst>
              <a:ext uri="{FF2B5EF4-FFF2-40B4-BE49-F238E27FC236}">
                <a16:creationId xmlns:a16="http://schemas.microsoft.com/office/drawing/2014/main" id="{015F89D9-ECAA-4A2B-AC40-2749E979ED0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pic>
        <p:nvPicPr>
          <p:cNvPr id="13" name="Picture 12" descr="A picture containing plate, food, white, vegetable&#10;&#10;Description automatically generated">
            <a:extLst>
              <a:ext uri="{FF2B5EF4-FFF2-40B4-BE49-F238E27FC236}">
                <a16:creationId xmlns:a16="http://schemas.microsoft.com/office/drawing/2014/main" id="{F5165BB7-F01B-4BA4-912A-C4348E7E94B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18614"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pic>
        <p:nvPicPr>
          <p:cNvPr id="10" name="Picture 9">
            <a:extLst>
              <a:ext uri="{FF2B5EF4-FFF2-40B4-BE49-F238E27FC236}">
                <a16:creationId xmlns:a16="http://schemas.microsoft.com/office/drawing/2014/main" id="{B4293724-5D5B-49DB-8413-AFA5538BA8A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4"/>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
        <p:nvSpPr>
          <p:cNvPr id="38" name="Sovata, Romania">
            <a:extLst>
              <a:ext uri="{FF2B5EF4-FFF2-40B4-BE49-F238E27FC236}">
                <a16:creationId xmlns:a16="http://schemas.microsoft.com/office/drawing/2014/main" id="{12747E00-7A00-4D7B-82A7-5E271D9AD1C8}"/>
              </a:ext>
            </a:extLst>
          </p:cNvPr>
          <p:cNvSpPr txBox="1">
            <a:spLocks/>
          </p:cNvSpPr>
          <p:nvPr/>
        </p:nvSpPr>
        <p:spPr>
          <a:xfrm>
            <a:off x="373892" y="658183"/>
            <a:ext cx="6488984" cy="507831"/>
          </a:xfrm>
          <a:prstGeom prst="rect">
            <a:avLst/>
          </a:prstGeom>
        </p:spPr>
        <p:txBody>
          <a:bodyPr wrap="square" lIns="0" tIns="0" rIns="0" bIns="0" anchor="b">
            <a:spAutoFit/>
          </a:bodyPr>
          <a:lstStyle>
            <a:lvl1pPr>
              <a:defRPr sz="3300" b="1" i="0">
                <a:solidFill>
                  <a:srgbClr val="FFFFFF"/>
                </a:solidFill>
                <a:latin typeface="Branding Bold"/>
                <a:ea typeface="Branding Bold"/>
                <a:cs typeface="Branding Bold"/>
                <a:sym typeface="Branding Bold"/>
              </a:defRPr>
            </a:lvl1pPr>
          </a:lstStyle>
          <a:p>
            <a:r>
              <a:rPr lang="hu-HU" kern="0" dirty="0" err="1"/>
              <a:t>Our</a:t>
            </a:r>
            <a:r>
              <a:rPr lang="hu-HU" kern="0" dirty="0"/>
              <a:t> </a:t>
            </a:r>
            <a:r>
              <a:rPr lang="hu-HU" kern="0" dirty="0" err="1"/>
              <a:t>approach</a:t>
            </a:r>
            <a:r>
              <a:rPr lang="hu-HU" kern="0" dirty="0"/>
              <a:t> </a:t>
            </a:r>
            <a:r>
              <a:rPr lang="hu-HU" kern="0" dirty="0" err="1"/>
              <a:t>to</a:t>
            </a:r>
            <a:r>
              <a:rPr lang="hu-HU" kern="0" dirty="0"/>
              <a:t> </a:t>
            </a:r>
            <a:r>
              <a:rPr lang="hu-HU" kern="0" dirty="0" err="1"/>
              <a:t>health</a:t>
            </a:r>
            <a:endParaRPr lang="hu-HU" kern="0" dirty="0"/>
          </a:p>
        </p:txBody>
      </p:sp>
    </p:spTree>
    <p:extLst>
      <p:ext uri="{BB962C8B-B14F-4D97-AF65-F5344CB8AC3E}">
        <p14:creationId xmlns:p14="http://schemas.microsoft.com/office/powerpoint/2010/main" val="4080419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7">
            <a:extLst>
              <a:ext uri="{FF2B5EF4-FFF2-40B4-BE49-F238E27FC236}">
                <a16:creationId xmlns:a16="http://schemas.microsoft.com/office/drawing/2014/main" id="{5B23EA04-1C23-4BB3-904B-B5B7085D3308}"/>
              </a:ext>
            </a:extLst>
          </p:cNvPr>
          <p:cNvSpPr txBox="1"/>
          <p:nvPr/>
        </p:nvSpPr>
        <p:spPr>
          <a:xfrm>
            <a:off x="33682" y="1139508"/>
            <a:ext cx="6345073" cy="337592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t">
            <a:noAutofit/>
          </a:bodyPr>
          <a:lstStyle/>
          <a:p>
            <a:pPr>
              <a:lnSpc>
                <a:spcPct val="90000"/>
              </a:lnSpc>
              <a:spcAft>
                <a:spcPts val="600"/>
              </a:spcAft>
              <a:defRPr sz="1600">
                <a:solidFill>
                  <a:srgbClr val="FFFFFF"/>
                </a:solidFill>
                <a:latin typeface="Branding Semilight"/>
                <a:ea typeface="Branding Semilight"/>
                <a:cs typeface="Branding Semilight"/>
                <a:sym typeface="Branding Semilight"/>
              </a:defRPr>
            </a:pPr>
            <a:endParaRPr lang="en-US" sz="1600" dirty="0"/>
          </a:p>
          <a:p>
            <a:pPr>
              <a:lnSpc>
                <a:spcPct val="90000"/>
              </a:lnSpc>
              <a:spcAft>
                <a:spcPts val="600"/>
              </a:spcAft>
              <a:defRPr sz="1600">
                <a:solidFill>
                  <a:srgbClr val="FFFFFF"/>
                </a:solidFill>
                <a:latin typeface="Branding Semilight"/>
                <a:ea typeface="Branding Semilight"/>
                <a:cs typeface="Branding Semilight"/>
                <a:sym typeface="Branding Semilight"/>
              </a:defRPr>
            </a:pPr>
            <a:r>
              <a:rPr lang="en-US" sz="1600" b="1" dirty="0"/>
              <a:t>Aqua-Vital Re-Balance </a:t>
            </a:r>
            <a:r>
              <a:rPr lang="en-US" sz="1600" dirty="0"/>
              <a:t>– rehabilitation in focus ( underwater treatments )</a:t>
            </a:r>
          </a:p>
        </p:txBody>
      </p:sp>
      <p:pic>
        <p:nvPicPr>
          <p:cNvPr id="6" name="Picture 5">
            <a:extLst>
              <a:ext uri="{FF2B5EF4-FFF2-40B4-BE49-F238E27FC236}">
                <a16:creationId xmlns:a16="http://schemas.microsoft.com/office/drawing/2014/main" id="{D3CDC015-89FC-45CF-9174-9FF0950097D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7" name="Прямоугольник 7">
            <a:extLst>
              <a:ext uri="{FF2B5EF4-FFF2-40B4-BE49-F238E27FC236}">
                <a16:creationId xmlns:a16="http://schemas.microsoft.com/office/drawing/2014/main" id="{60893835-CC77-447E-9350-D3707F55962A}"/>
              </a:ext>
            </a:extLst>
          </p:cNvPr>
          <p:cNvSpPr txBox="1"/>
          <p:nvPr/>
        </p:nvSpPr>
        <p:spPr>
          <a:xfrm>
            <a:off x="-87464" y="2156137"/>
            <a:ext cx="10017029" cy="27638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t">
            <a:noAutofit/>
          </a:bodyPr>
          <a:lstStyle/>
          <a:p>
            <a:pPr marL="114300">
              <a:lnSpc>
                <a:spcPct val="90000"/>
              </a:lnSpc>
              <a:spcAft>
                <a:spcPts val="600"/>
              </a:spcAft>
              <a:defRPr sz="1600">
                <a:solidFill>
                  <a:srgbClr val="FFFFFF"/>
                </a:solidFill>
                <a:latin typeface="Branding Semilight"/>
                <a:ea typeface="Branding Semilight"/>
                <a:cs typeface="Branding Semilight"/>
                <a:sym typeface="Branding Semilight"/>
              </a:defRPr>
            </a:pPr>
            <a:r>
              <a:rPr lang="hu-HU" sz="1600" dirty="0"/>
              <a:t>G</a:t>
            </a:r>
            <a:r>
              <a:rPr lang="en-US" sz="1600" dirty="0"/>
              <a:t>lobal reputation for treating and reversing</a:t>
            </a:r>
            <a:r>
              <a:rPr lang="hu-HU" sz="1600" dirty="0"/>
              <a:t> </a:t>
            </a:r>
            <a:r>
              <a:rPr lang="en-US" sz="1600" b="1" i="1" dirty="0"/>
              <a:t>skin</a:t>
            </a:r>
            <a:r>
              <a:rPr lang="en-US" sz="1600" b="1" dirty="0"/>
              <a:t> conditions </a:t>
            </a:r>
            <a:r>
              <a:rPr lang="en-US" sz="1600" dirty="0"/>
              <a:t>- </a:t>
            </a:r>
            <a:r>
              <a:rPr lang="en-US" sz="1600" dirty="0" err="1"/>
              <a:t>Smrdáky</a:t>
            </a:r>
            <a:r>
              <a:rPr lang="en-US" sz="1600" dirty="0"/>
              <a:t> spa. </a:t>
            </a:r>
          </a:p>
          <a:p>
            <a:pPr marL="114300">
              <a:lnSpc>
                <a:spcPct val="90000"/>
              </a:lnSpc>
              <a:spcAft>
                <a:spcPts val="600"/>
              </a:spcAft>
              <a:defRPr sz="1600">
                <a:solidFill>
                  <a:srgbClr val="FFFFFF"/>
                </a:solidFill>
                <a:latin typeface="Branding Semilight"/>
                <a:ea typeface="Branding Semilight"/>
                <a:cs typeface="Branding Semilight"/>
                <a:sym typeface="Branding Semilight"/>
              </a:defRPr>
            </a:pPr>
            <a:endParaRPr lang="en-US" sz="1600" dirty="0"/>
          </a:p>
          <a:p>
            <a:pPr marL="114300">
              <a:lnSpc>
                <a:spcPct val="90000"/>
              </a:lnSpc>
              <a:spcAft>
                <a:spcPts val="600"/>
              </a:spcAft>
              <a:defRPr sz="1600">
                <a:solidFill>
                  <a:srgbClr val="FFFFFF"/>
                </a:solidFill>
                <a:latin typeface="Branding Semilight"/>
                <a:ea typeface="Branding Semilight"/>
                <a:cs typeface="Branding Semilight"/>
                <a:sym typeface="Branding Semilight"/>
              </a:defRPr>
            </a:pPr>
            <a:r>
              <a:rPr lang="hu-HU" sz="1600" dirty="0"/>
              <a:t>S</a:t>
            </a:r>
            <a:r>
              <a:rPr lang="en-US" sz="1600" dirty="0" err="1"/>
              <a:t>pecial</a:t>
            </a:r>
            <a:r>
              <a:rPr lang="en-US" sz="1600" dirty="0"/>
              <a:t> programmes in treating </a:t>
            </a:r>
            <a:r>
              <a:rPr lang="en-US" sz="1600" b="1" dirty="0"/>
              <a:t>women’s gynecological complaints </a:t>
            </a:r>
            <a:r>
              <a:rPr lang="en-US" sz="1600" dirty="0"/>
              <a:t>in Romania.</a:t>
            </a:r>
            <a:endParaRPr lang="hu-HU" sz="1600" dirty="0"/>
          </a:p>
          <a:p>
            <a:pPr marL="342900" indent="-228600">
              <a:lnSpc>
                <a:spcPct val="90000"/>
              </a:lnSpc>
              <a:spcAft>
                <a:spcPts val="600"/>
              </a:spcAft>
              <a:buFont typeface="Arial" panose="020B0604020202020204" pitchFamily="34" charset="0"/>
              <a:buChar char="•"/>
              <a:defRPr sz="1600">
                <a:solidFill>
                  <a:srgbClr val="FFFFFF"/>
                </a:solidFill>
                <a:latin typeface="Branding Semilight"/>
                <a:ea typeface="Branding Semilight"/>
                <a:cs typeface="Branding Semilight"/>
                <a:sym typeface="Branding Semilight"/>
              </a:defRPr>
            </a:pPr>
            <a:endParaRPr lang="hu-HU" sz="1600" dirty="0"/>
          </a:p>
          <a:p>
            <a:pPr marL="114300">
              <a:lnSpc>
                <a:spcPct val="90000"/>
              </a:lnSpc>
              <a:spcAft>
                <a:spcPts val="600"/>
              </a:spcAft>
              <a:defRPr sz="1600">
                <a:solidFill>
                  <a:srgbClr val="FFFFFF"/>
                </a:solidFill>
                <a:latin typeface="Branding Semilight"/>
                <a:ea typeface="Branding Semilight"/>
                <a:cs typeface="Branding Semilight"/>
                <a:sym typeface="Branding Semilight"/>
              </a:defRPr>
            </a:pPr>
            <a:r>
              <a:rPr lang="hu-HU" sz="1600" dirty="0"/>
              <a:t>Strong focus on demonstating </a:t>
            </a:r>
            <a:r>
              <a:rPr lang="hu-HU" sz="1600" b="1" dirty="0"/>
              <a:t>efficacy – </a:t>
            </a:r>
            <a:r>
              <a:rPr lang="hu-HU" sz="1600" b="1" i="1" dirty="0"/>
              <a:t>Evidence Based </a:t>
            </a:r>
            <a:r>
              <a:rPr lang="hu-HU" sz="1600" b="1" i="1" dirty="0" err="1"/>
              <a:t>Medicine</a:t>
            </a:r>
            <a:r>
              <a:rPr lang="hu-HU" sz="1600" b="1" i="1" dirty="0"/>
              <a:t> </a:t>
            </a:r>
            <a:endParaRPr lang="en-US" sz="1600" b="1" i="1" dirty="0"/>
          </a:p>
          <a:p>
            <a:pPr marL="114300">
              <a:lnSpc>
                <a:spcPct val="90000"/>
              </a:lnSpc>
              <a:spcAft>
                <a:spcPts val="600"/>
              </a:spcAft>
              <a:defRPr sz="1600">
                <a:solidFill>
                  <a:srgbClr val="FFFFFF"/>
                </a:solidFill>
                <a:latin typeface="Branding Semilight"/>
                <a:ea typeface="Branding Semilight"/>
                <a:cs typeface="Branding Semilight"/>
                <a:sym typeface="Branding Semilight"/>
              </a:defRPr>
            </a:pPr>
            <a:r>
              <a:rPr lang="en-US" sz="1600" dirty="0"/>
              <a:t>    </a:t>
            </a:r>
            <a:r>
              <a:rPr lang="hu-HU" sz="1600" dirty="0"/>
              <a:t>(all patients’ medical data is tracked)</a:t>
            </a:r>
          </a:p>
          <a:p>
            <a:pPr marL="342900" indent="-228600">
              <a:lnSpc>
                <a:spcPct val="90000"/>
              </a:lnSpc>
              <a:spcAft>
                <a:spcPts val="600"/>
              </a:spcAft>
              <a:buFont typeface="Arial" panose="020B0604020202020204" pitchFamily="34" charset="0"/>
              <a:buChar char="•"/>
              <a:defRPr sz="1600">
                <a:solidFill>
                  <a:srgbClr val="FFFFFF"/>
                </a:solidFill>
                <a:latin typeface="Branding Semilight"/>
                <a:ea typeface="Branding Semilight"/>
                <a:cs typeface="Branding Semilight"/>
                <a:sym typeface="Branding Semilight"/>
              </a:defRPr>
            </a:pPr>
            <a:endParaRPr lang="hu-HU" sz="1600" dirty="0"/>
          </a:p>
          <a:p>
            <a:pPr marL="342900" indent="-228600">
              <a:lnSpc>
                <a:spcPct val="90000"/>
              </a:lnSpc>
              <a:spcAft>
                <a:spcPts val="600"/>
              </a:spcAft>
              <a:buFont typeface="Arial" panose="020B0604020202020204" pitchFamily="34" charset="0"/>
              <a:buChar char="•"/>
              <a:defRPr sz="1600">
                <a:solidFill>
                  <a:srgbClr val="FFFFFF"/>
                </a:solidFill>
                <a:latin typeface="Branding Semilight"/>
                <a:ea typeface="Branding Semilight"/>
                <a:cs typeface="Branding Semilight"/>
                <a:sym typeface="Branding Semilight"/>
              </a:defRPr>
            </a:pPr>
            <a:r>
              <a:rPr lang="hu-HU" sz="1600" dirty="0"/>
              <a:t>„</a:t>
            </a:r>
            <a:r>
              <a:rPr lang="hu-HU" sz="1600" i="1" dirty="0"/>
              <a:t>Enhanced Health Programmes</a:t>
            </a:r>
            <a:r>
              <a:rPr lang="hu-HU" sz="1600" dirty="0"/>
              <a:t>” </a:t>
            </a:r>
            <a:r>
              <a:rPr lang="hu-HU" sz="1600" dirty="0">
                <a:sym typeface="Wingdings" panose="05000000000000000000" pitchFamily="2" charset="2"/>
              </a:rPr>
              <a:t></a:t>
            </a:r>
            <a:r>
              <a:rPr lang="hu-HU" sz="1600" dirty="0"/>
              <a:t> healing the general health </a:t>
            </a:r>
            <a:r>
              <a:rPr lang="hu-HU" sz="1600" dirty="0" err="1"/>
              <a:t>condition</a:t>
            </a:r>
            <a:r>
              <a:rPr lang="hu-HU" sz="1600" dirty="0"/>
              <a:t> </a:t>
            </a:r>
            <a:endParaRPr lang="en-US" sz="1600" dirty="0"/>
          </a:p>
          <a:p>
            <a:pPr marL="342900" indent="-228600">
              <a:lnSpc>
                <a:spcPct val="90000"/>
              </a:lnSpc>
              <a:spcAft>
                <a:spcPts val="600"/>
              </a:spcAft>
              <a:buFont typeface="Arial" panose="020B0604020202020204" pitchFamily="34" charset="0"/>
              <a:buChar char="•"/>
              <a:defRPr sz="1600">
                <a:solidFill>
                  <a:srgbClr val="FFFFFF"/>
                </a:solidFill>
                <a:latin typeface="Branding Semilight"/>
                <a:ea typeface="Branding Semilight"/>
                <a:cs typeface="Branding Semilight"/>
                <a:sym typeface="Branding Semilight"/>
              </a:defRPr>
            </a:pPr>
            <a:endParaRPr lang="en-US" sz="1600" dirty="0"/>
          </a:p>
          <a:p>
            <a:pPr marL="342900" indent="-228600">
              <a:lnSpc>
                <a:spcPct val="90000"/>
              </a:lnSpc>
              <a:spcAft>
                <a:spcPts val="600"/>
              </a:spcAft>
              <a:buFont typeface="Arial" panose="020B0604020202020204" pitchFamily="34" charset="0"/>
              <a:buChar char="•"/>
              <a:defRPr sz="1600">
                <a:solidFill>
                  <a:srgbClr val="FFFFFF"/>
                </a:solidFill>
                <a:latin typeface="Branding Semilight"/>
                <a:ea typeface="Branding Semilight"/>
                <a:cs typeface="Branding Semilight"/>
                <a:sym typeface="Branding Semilight"/>
              </a:defRPr>
            </a:pPr>
            <a:r>
              <a:rPr lang="en-US" sz="1600" dirty="0"/>
              <a:t>Healthy in - program ( 2-6 nights )</a:t>
            </a:r>
          </a:p>
          <a:p>
            <a:pPr marL="342900" indent="-228600">
              <a:lnSpc>
                <a:spcPct val="90000"/>
              </a:lnSpc>
              <a:spcAft>
                <a:spcPts val="600"/>
              </a:spcAft>
              <a:buFont typeface="Arial" panose="020B0604020202020204" pitchFamily="34" charset="0"/>
              <a:buChar char="•"/>
              <a:defRPr sz="1600">
                <a:solidFill>
                  <a:srgbClr val="FFFFFF"/>
                </a:solidFill>
                <a:latin typeface="Branding Semilight"/>
                <a:ea typeface="Branding Semilight"/>
                <a:cs typeface="Branding Semilight"/>
                <a:sym typeface="Branding Semilight"/>
              </a:defRPr>
            </a:pPr>
            <a:r>
              <a:rPr lang="en-US" sz="1600" dirty="0"/>
              <a:t>Essential Spa - program ( minimum 5 nights )</a:t>
            </a:r>
          </a:p>
          <a:p>
            <a:pPr marL="342900" indent="-228600">
              <a:lnSpc>
                <a:spcPct val="90000"/>
              </a:lnSpc>
              <a:spcAft>
                <a:spcPts val="600"/>
              </a:spcAft>
              <a:buFont typeface="Arial" panose="020B0604020202020204" pitchFamily="34" charset="0"/>
              <a:buChar char="•"/>
              <a:defRPr sz="1600">
                <a:solidFill>
                  <a:srgbClr val="FFFFFF"/>
                </a:solidFill>
                <a:latin typeface="Branding Semilight"/>
                <a:ea typeface="Branding Semilight"/>
                <a:cs typeface="Branding Semilight"/>
                <a:sym typeface="Branding Semilight"/>
              </a:defRPr>
            </a:pPr>
            <a:r>
              <a:rPr lang="en-US" sz="1600" dirty="0"/>
              <a:t>Traditional Spa - program ( minimum 5 nights )</a:t>
            </a:r>
          </a:p>
          <a:p>
            <a:pPr marL="342900" indent="-228600">
              <a:lnSpc>
                <a:spcPct val="90000"/>
              </a:lnSpc>
              <a:spcAft>
                <a:spcPts val="600"/>
              </a:spcAft>
              <a:buFont typeface="Arial" panose="020B0604020202020204" pitchFamily="34" charset="0"/>
              <a:buChar char="•"/>
              <a:defRPr sz="1600">
                <a:solidFill>
                  <a:srgbClr val="FFFFFF"/>
                </a:solidFill>
                <a:latin typeface="Branding Semilight"/>
                <a:ea typeface="Branding Semilight"/>
                <a:cs typeface="Branding Semilight"/>
                <a:sym typeface="Branding Semilight"/>
              </a:defRPr>
            </a:pPr>
            <a:r>
              <a:rPr lang="en-US" sz="1600" dirty="0"/>
              <a:t>Intensive Spa program - ( minimum 7 nights )</a:t>
            </a:r>
          </a:p>
          <a:p>
            <a:pPr marL="342900" indent="-228600">
              <a:lnSpc>
                <a:spcPct val="90000"/>
              </a:lnSpc>
              <a:spcAft>
                <a:spcPts val="600"/>
              </a:spcAft>
              <a:buFont typeface="Arial" panose="020B0604020202020204" pitchFamily="34" charset="0"/>
              <a:buChar char="•"/>
              <a:defRPr sz="1600">
                <a:solidFill>
                  <a:srgbClr val="FFFFFF"/>
                </a:solidFill>
                <a:latin typeface="Branding Semilight"/>
                <a:ea typeface="Branding Semilight"/>
                <a:cs typeface="Branding Semilight"/>
                <a:sym typeface="Branding Semilight"/>
              </a:defRPr>
            </a:pPr>
            <a:r>
              <a:rPr lang="en-US" sz="1600" dirty="0"/>
              <a:t>All programs with medical check up</a:t>
            </a:r>
          </a:p>
          <a:p>
            <a:pPr marL="342900" indent="-228600">
              <a:lnSpc>
                <a:spcPct val="90000"/>
              </a:lnSpc>
              <a:spcAft>
                <a:spcPts val="600"/>
              </a:spcAft>
              <a:buFont typeface="Arial" panose="020B0604020202020204" pitchFamily="34" charset="0"/>
              <a:buChar char="•"/>
              <a:defRPr sz="1600">
                <a:solidFill>
                  <a:srgbClr val="FFFFFF"/>
                </a:solidFill>
                <a:latin typeface="Branding Semilight"/>
                <a:ea typeface="Branding Semilight"/>
                <a:cs typeface="Branding Semilight"/>
                <a:sym typeface="Branding Semilight"/>
              </a:defRPr>
            </a:pPr>
            <a:endParaRPr lang="en-US" sz="1600" dirty="0"/>
          </a:p>
        </p:txBody>
      </p:sp>
      <p:sp>
        <p:nvSpPr>
          <p:cNvPr id="8" name="Sovata, Romania">
            <a:extLst>
              <a:ext uri="{FF2B5EF4-FFF2-40B4-BE49-F238E27FC236}">
                <a16:creationId xmlns:a16="http://schemas.microsoft.com/office/drawing/2014/main" id="{74A1A33C-4CE7-4F8F-92BD-6B0094D4D79E}"/>
              </a:ext>
            </a:extLst>
          </p:cNvPr>
          <p:cNvSpPr txBox="1">
            <a:spLocks/>
          </p:cNvSpPr>
          <p:nvPr/>
        </p:nvSpPr>
        <p:spPr>
          <a:xfrm>
            <a:off x="421599" y="159283"/>
            <a:ext cx="6488984" cy="1261884"/>
          </a:xfrm>
          <a:prstGeom prst="rect">
            <a:avLst/>
          </a:prstGeom>
        </p:spPr>
        <p:txBody>
          <a:bodyPr wrap="square" lIns="0" tIns="0" rIns="0" bIns="0" anchor="b">
            <a:spAutoFit/>
          </a:bodyPr>
          <a:lstStyle>
            <a:lvl1pPr>
              <a:defRPr sz="3300" b="1" i="0">
                <a:solidFill>
                  <a:srgbClr val="FFFFFF"/>
                </a:solidFill>
                <a:latin typeface="Branding Bold"/>
                <a:ea typeface="Branding Bold"/>
                <a:cs typeface="Branding Bold"/>
                <a:sym typeface="Branding Bold"/>
              </a:defRPr>
            </a:lvl1pPr>
          </a:lstStyle>
          <a:p>
            <a:r>
              <a:rPr lang="hu-HU" kern="0" dirty="0"/>
              <a:t>Health </a:t>
            </a:r>
            <a:r>
              <a:rPr lang="hu-HU" kern="0" dirty="0" err="1"/>
              <a:t>programmes</a:t>
            </a:r>
            <a:endParaRPr lang="en-US" kern="0" dirty="0"/>
          </a:p>
          <a:p>
            <a:r>
              <a:rPr lang="en-US" sz="1600" i="1" dirty="0"/>
              <a:t>- </a:t>
            </a:r>
            <a:r>
              <a:rPr lang="en-US" sz="1600" i="1" dirty="0" err="1"/>
              <a:t>Ensana’s</a:t>
            </a:r>
            <a:r>
              <a:rPr lang="en-US" sz="1600" i="1" dirty="0"/>
              <a:t> signature health care therapies - </a:t>
            </a:r>
            <a:endParaRPr lang="hu-HU" sz="1600" i="1" dirty="0"/>
          </a:p>
          <a:p>
            <a:endParaRPr lang="hu-HU" kern="0" dirty="0"/>
          </a:p>
        </p:txBody>
      </p:sp>
    </p:spTree>
    <p:extLst>
      <p:ext uri="{BB962C8B-B14F-4D97-AF65-F5344CB8AC3E}">
        <p14:creationId xmlns:p14="http://schemas.microsoft.com/office/powerpoint/2010/main" val="14236465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0E2F9FB8-2A0A-2515-21A9-DAC6F3CADD0E}"/>
              </a:ext>
            </a:extLst>
          </p:cNvPr>
          <p:cNvSpPr txBox="1">
            <a:spLocks/>
          </p:cNvSpPr>
          <p:nvPr/>
        </p:nvSpPr>
        <p:spPr>
          <a:xfrm>
            <a:off x="475422" y="5079052"/>
            <a:ext cx="11241155" cy="1133644"/>
          </a:xfrm>
          <a:prstGeom prst="rect">
            <a:avLst/>
          </a:prstGeom>
        </p:spPr>
        <p:txBody>
          <a:bodyPr vert="horz" wrap="square" lIns="0" tIns="12700" rIns="0" bIns="0" rtlCol="0" anchor="t">
            <a:spAutoFit/>
          </a:bodyPr>
          <a:lstStyle>
            <a:lvl1pPr algn="l" defTabSz="914400" rtl="0" eaLnBrk="1" latinLnBrk="0" hangingPunct="1">
              <a:lnSpc>
                <a:spcPct val="90000"/>
              </a:lnSpc>
              <a:spcBef>
                <a:spcPct val="0"/>
              </a:spcBef>
              <a:buNone/>
              <a:defRPr sz="2400" b="1" kern="1200">
                <a:solidFill>
                  <a:srgbClr val="266782"/>
                </a:solidFill>
                <a:latin typeface="Verdana" panose="020B0604030504040204" pitchFamily="34" charset="0"/>
                <a:ea typeface="Verdana" panose="020B0604030504040204" pitchFamily="34" charset="0"/>
                <a:cs typeface="+mj-cs"/>
              </a:defRPr>
            </a:lvl1pPr>
          </a:lstStyle>
          <a:p>
            <a:pPr algn="ctr">
              <a:lnSpc>
                <a:spcPct val="100000"/>
              </a:lnSpc>
              <a:spcBef>
                <a:spcPts val="100"/>
              </a:spcBef>
            </a:pPr>
            <a:r>
              <a:rPr lang="en-US" sz="3600" dirty="0"/>
              <a:t>Longevity by Nature</a:t>
            </a:r>
          </a:p>
          <a:p>
            <a:pPr algn="ctr">
              <a:lnSpc>
                <a:spcPct val="100000"/>
              </a:lnSpc>
              <a:spcBef>
                <a:spcPts val="100"/>
              </a:spcBef>
            </a:pPr>
            <a:endParaRPr lang="en-US" sz="3600" dirty="0"/>
          </a:p>
        </p:txBody>
      </p:sp>
      <p:pic>
        <p:nvPicPr>
          <p:cNvPr id="7" name="Picture 6" descr="A logo with a black background&#10;&#10;Description automatically generated">
            <a:extLst>
              <a:ext uri="{FF2B5EF4-FFF2-40B4-BE49-F238E27FC236}">
                <a16:creationId xmlns:a16="http://schemas.microsoft.com/office/drawing/2014/main" id="{71925822-4B5F-2194-1EEB-9E563F2AD3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0348" y="832082"/>
            <a:ext cx="2471301" cy="2471301"/>
          </a:xfrm>
          <a:prstGeom prst="rect">
            <a:avLst/>
          </a:prstGeom>
        </p:spPr>
      </p:pic>
      <p:sp>
        <p:nvSpPr>
          <p:cNvPr id="2" name="object 2">
            <a:extLst>
              <a:ext uri="{FF2B5EF4-FFF2-40B4-BE49-F238E27FC236}">
                <a16:creationId xmlns:a16="http://schemas.microsoft.com/office/drawing/2014/main" id="{942C151D-1819-FBA9-A919-9C87319F0720}"/>
              </a:ext>
            </a:extLst>
          </p:cNvPr>
          <p:cNvSpPr txBox="1">
            <a:spLocks/>
          </p:cNvSpPr>
          <p:nvPr/>
        </p:nvSpPr>
        <p:spPr>
          <a:xfrm>
            <a:off x="4610815" y="3303383"/>
            <a:ext cx="3563125" cy="1133644"/>
          </a:xfrm>
          <a:prstGeom prst="rect">
            <a:avLst/>
          </a:prstGeom>
        </p:spPr>
        <p:txBody>
          <a:bodyPr vert="horz" wrap="square" lIns="0" tIns="12700" rIns="0" bIns="0" rtlCol="0" anchor="t">
            <a:spAutoFit/>
          </a:bodyPr>
          <a:lstStyle>
            <a:lvl1pPr algn="l" defTabSz="914400" rtl="0" eaLnBrk="1" latinLnBrk="0" hangingPunct="1">
              <a:lnSpc>
                <a:spcPct val="90000"/>
              </a:lnSpc>
              <a:spcBef>
                <a:spcPct val="0"/>
              </a:spcBef>
              <a:buNone/>
              <a:defRPr sz="2400" b="1" kern="1200">
                <a:solidFill>
                  <a:srgbClr val="266782"/>
                </a:solidFill>
                <a:latin typeface="Verdana" panose="020B0604030504040204" pitchFamily="34" charset="0"/>
                <a:ea typeface="Verdana" panose="020B0604030504040204" pitchFamily="34" charset="0"/>
                <a:cs typeface="+mj-cs"/>
              </a:defRPr>
            </a:lvl1pPr>
          </a:lstStyle>
          <a:p>
            <a:pPr algn="ctr">
              <a:lnSpc>
                <a:spcPct val="100000"/>
              </a:lnSpc>
              <a:spcBef>
                <a:spcPts val="100"/>
              </a:spcBef>
            </a:pPr>
            <a:endParaRPr lang="en-US" sz="3600" dirty="0"/>
          </a:p>
          <a:p>
            <a:pPr algn="ctr">
              <a:lnSpc>
                <a:spcPct val="100000"/>
              </a:lnSpc>
              <a:spcBef>
                <a:spcPts val="100"/>
              </a:spcBef>
            </a:pPr>
            <a:r>
              <a:rPr lang="en-US" sz="3600" dirty="0"/>
              <a:t>2026 - </a:t>
            </a:r>
            <a:r>
              <a:rPr lang="en-US" sz="2800" b="0" dirty="0"/>
              <a:t>coming</a:t>
            </a:r>
          </a:p>
        </p:txBody>
      </p:sp>
    </p:spTree>
    <p:extLst>
      <p:ext uri="{BB962C8B-B14F-4D97-AF65-F5344CB8AC3E}">
        <p14:creationId xmlns:p14="http://schemas.microsoft.com/office/powerpoint/2010/main" val="1483896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34AE368-DEDC-48E3-B5E3-164441A5CFCF}"/>
              </a:ext>
            </a:extLst>
          </p:cNvPr>
          <p:cNvSpPr>
            <a:spLocks noGrp="1"/>
          </p:cNvSpPr>
          <p:nvPr>
            <p:ph type="sldNum" sz="quarter" idx="12"/>
          </p:nvPr>
        </p:nvSpPr>
        <p:spPr/>
        <p:txBody>
          <a:bodyPr/>
          <a:lstStyle/>
          <a:p>
            <a:fld id="{34CD40A8-A2FF-4B30-912C-DE451A2269C1}" type="slidenum">
              <a:rPr lang="en-GB" smtClean="0"/>
              <a:t>2</a:t>
            </a:fld>
            <a:endParaRPr lang="en-GB" dirty="0"/>
          </a:p>
        </p:txBody>
      </p:sp>
      <p:sp>
        <p:nvSpPr>
          <p:cNvPr id="3" name="object 2">
            <a:extLst>
              <a:ext uri="{FF2B5EF4-FFF2-40B4-BE49-F238E27FC236}">
                <a16:creationId xmlns:a16="http://schemas.microsoft.com/office/drawing/2014/main" id="{211DE645-016D-4D98-B164-0A35ACECF815}"/>
              </a:ext>
            </a:extLst>
          </p:cNvPr>
          <p:cNvSpPr/>
          <p:nvPr/>
        </p:nvSpPr>
        <p:spPr>
          <a:xfrm>
            <a:off x="0" y="-50042"/>
            <a:ext cx="12242042" cy="690804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solidFill>
                <a:schemeClr val="bg1"/>
              </a:solidFill>
              <a:latin typeface="Verdana" panose="020B0604030504040204" pitchFamily="34" charset="0"/>
              <a:ea typeface="Verdana" panose="020B0604030504040204" pitchFamily="34" charset="0"/>
            </a:endParaRPr>
          </a:p>
        </p:txBody>
      </p:sp>
      <p:sp>
        <p:nvSpPr>
          <p:cNvPr id="5" name="object 4">
            <a:extLst>
              <a:ext uri="{FF2B5EF4-FFF2-40B4-BE49-F238E27FC236}">
                <a16:creationId xmlns:a16="http://schemas.microsoft.com/office/drawing/2014/main" id="{9FB53199-39FB-43A6-AD8A-9107C299F590}"/>
              </a:ext>
            </a:extLst>
          </p:cNvPr>
          <p:cNvSpPr txBox="1"/>
          <p:nvPr/>
        </p:nvSpPr>
        <p:spPr>
          <a:xfrm>
            <a:off x="437564" y="1528139"/>
            <a:ext cx="9557175" cy="4921860"/>
          </a:xfrm>
          <a:prstGeom prst="rect">
            <a:avLst/>
          </a:prstGeom>
          <a:solidFill>
            <a:srgbClr val="231F20">
              <a:alpha val="35000"/>
            </a:srgbClr>
          </a:solidFill>
        </p:spPr>
        <p:txBody>
          <a:bodyPr vert="horz" wrap="square" lIns="0" tIns="12700" rIns="0" bIns="0" rtlCol="0">
            <a:spAutoFit/>
          </a:bodyPr>
          <a:lstStyle/>
          <a:p>
            <a:pPr marL="12700" marR="5080">
              <a:lnSpc>
                <a:spcPct val="100000"/>
              </a:lnSpc>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080">
              <a:lnSpc>
                <a:spcPct val="100000"/>
              </a:lnSpc>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080">
              <a:lnSpc>
                <a:spcPct val="100000"/>
              </a:lnSpc>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080">
              <a:lnSpc>
                <a:spcPct val="100000"/>
              </a:lnSpc>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080">
              <a:lnSpc>
                <a:spcPct val="100000"/>
              </a:lnSpc>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080">
              <a:lnSpc>
                <a:spcPct val="100000"/>
              </a:lnSpc>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080">
              <a:lnSpc>
                <a:spcPct val="100000"/>
              </a:lnSpc>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080">
              <a:lnSpc>
                <a:spcPct val="100000"/>
              </a:lnSpc>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080">
              <a:lnSpc>
                <a:spcPct val="100000"/>
              </a:lnSpc>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080">
              <a:lnSpc>
                <a:spcPct val="100000"/>
              </a:lnSpc>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080">
              <a:lnSpc>
                <a:spcPct val="100000"/>
              </a:lnSpc>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080">
              <a:lnSpc>
                <a:spcPct val="100000"/>
              </a:lnSpc>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080">
              <a:lnSpc>
                <a:spcPct val="100000"/>
              </a:lnSpc>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080">
              <a:lnSpc>
                <a:spcPct val="100000"/>
              </a:lnSpc>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080">
              <a:lnSpc>
                <a:spcPct val="100000"/>
              </a:lnSpc>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080">
              <a:lnSpc>
                <a:spcPct val="100000"/>
              </a:lnSpc>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080">
              <a:lnSpc>
                <a:spcPct val="100000"/>
              </a:lnSpc>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080">
              <a:lnSpc>
                <a:spcPct val="100000"/>
              </a:lnSpc>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080">
              <a:lnSpc>
                <a:spcPct val="100000"/>
              </a:lnSpc>
              <a:spcBef>
                <a:spcPts val="100"/>
              </a:spcBef>
            </a:pPr>
            <a:endParaRPr lang="hu-HU" sz="1600" dirty="0">
              <a:solidFill>
                <a:schemeClr val="bg1"/>
              </a:solidFill>
              <a:latin typeface="Verdana" panose="020B0604030504040204" pitchFamily="34" charset="0"/>
              <a:ea typeface="Verdana" panose="020B0604030504040204" pitchFamily="34" charset="0"/>
            </a:endParaRPr>
          </a:p>
        </p:txBody>
      </p:sp>
      <p:sp>
        <p:nvSpPr>
          <p:cNvPr id="6" name="object 3">
            <a:extLst>
              <a:ext uri="{FF2B5EF4-FFF2-40B4-BE49-F238E27FC236}">
                <a16:creationId xmlns:a16="http://schemas.microsoft.com/office/drawing/2014/main" id="{EDF08D82-29BA-4AED-9601-67D535709488}"/>
              </a:ext>
            </a:extLst>
          </p:cNvPr>
          <p:cNvSpPr txBox="1">
            <a:spLocks/>
          </p:cNvSpPr>
          <p:nvPr/>
        </p:nvSpPr>
        <p:spPr>
          <a:xfrm>
            <a:off x="612119" y="1628859"/>
            <a:ext cx="3878402" cy="751488"/>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b="1" kern="1200">
                <a:solidFill>
                  <a:srgbClr val="266782"/>
                </a:solidFill>
                <a:latin typeface="Verdana" panose="020B0604030504040204" pitchFamily="34" charset="0"/>
                <a:ea typeface="Verdana" panose="020B0604030504040204" pitchFamily="34" charset="0"/>
                <a:cs typeface="+mj-cs"/>
              </a:defRPr>
            </a:lvl1pPr>
          </a:lstStyle>
          <a:p>
            <a:pPr marL="12700">
              <a:lnSpc>
                <a:spcPct val="100000"/>
              </a:lnSpc>
              <a:spcBef>
                <a:spcPts val="100"/>
              </a:spcBef>
            </a:pPr>
            <a:r>
              <a:rPr lang="en-GB" sz="4800" b="0" dirty="0">
                <a:solidFill>
                  <a:schemeClr val="bg1"/>
                </a:solidFill>
                <a:cs typeface="+mn-cs"/>
              </a:rPr>
              <a:t>Introduction</a:t>
            </a:r>
          </a:p>
        </p:txBody>
      </p:sp>
      <p:sp>
        <p:nvSpPr>
          <p:cNvPr id="7" name="object 4">
            <a:extLst>
              <a:ext uri="{FF2B5EF4-FFF2-40B4-BE49-F238E27FC236}">
                <a16:creationId xmlns:a16="http://schemas.microsoft.com/office/drawing/2014/main" id="{EC2A2D1B-53C2-4AC6-B429-6980079CAB6F}"/>
              </a:ext>
            </a:extLst>
          </p:cNvPr>
          <p:cNvSpPr txBox="1"/>
          <p:nvPr/>
        </p:nvSpPr>
        <p:spPr>
          <a:xfrm>
            <a:off x="612119" y="2510975"/>
            <a:ext cx="8947093" cy="764312"/>
          </a:xfrm>
          <a:prstGeom prst="rect">
            <a:avLst/>
          </a:prstGeom>
        </p:spPr>
        <p:txBody>
          <a:bodyPr vert="horz" wrap="square" lIns="0" tIns="12700" rIns="0" bIns="0" rtlCol="0">
            <a:spAutoFit/>
          </a:bodyPr>
          <a:lstStyle/>
          <a:p>
            <a:pPr marL="12700" marR="5080">
              <a:spcBef>
                <a:spcPts val="100"/>
              </a:spcBef>
            </a:pPr>
            <a:r>
              <a:rPr sz="2400" b="1" dirty="0">
                <a:solidFill>
                  <a:schemeClr val="bg1"/>
                </a:solidFill>
                <a:latin typeface="Verdana" panose="020B0604030504040204" pitchFamily="34" charset="0"/>
                <a:ea typeface="Verdana" panose="020B0604030504040204" pitchFamily="34" charset="0"/>
              </a:rPr>
              <a:t>Ensana Health Spa Hotels  </a:t>
            </a:r>
            <a:endParaRPr lang="en-GB" sz="2400" b="1" dirty="0">
              <a:solidFill>
                <a:schemeClr val="bg1"/>
              </a:solidFill>
              <a:latin typeface="Verdana" panose="020B0604030504040204" pitchFamily="34" charset="0"/>
              <a:ea typeface="Verdana" panose="020B0604030504040204" pitchFamily="34" charset="0"/>
            </a:endParaRPr>
          </a:p>
          <a:p>
            <a:pPr marL="12700" marR="5080">
              <a:spcBef>
                <a:spcPts val="100"/>
              </a:spcBef>
            </a:pPr>
            <a:r>
              <a:rPr sz="2400" dirty="0">
                <a:solidFill>
                  <a:schemeClr val="bg1"/>
                </a:solidFill>
                <a:latin typeface="Verdana" panose="020B0604030504040204" pitchFamily="34" charset="0"/>
                <a:ea typeface="Verdana" panose="020B0604030504040204" pitchFamily="34" charset="0"/>
              </a:rPr>
              <a:t>Where natural medicine  meets hospitality</a:t>
            </a:r>
          </a:p>
        </p:txBody>
      </p:sp>
      <p:sp>
        <p:nvSpPr>
          <p:cNvPr id="8" name="object 5">
            <a:extLst>
              <a:ext uri="{FF2B5EF4-FFF2-40B4-BE49-F238E27FC236}">
                <a16:creationId xmlns:a16="http://schemas.microsoft.com/office/drawing/2014/main" id="{26A85F23-3033-47F8-AAD4-F19E0CA505E4}"/>
              </a:ext>
            </a:extLst>
          </p:cNvPr>
          <p:cNvSpPr txBox="1"/>
          <p:nvPr/>
        </p:nvSpPr>
        <p:spPr>
          <a:xfrm>
            <a:off x="612119" y="3635092"/>
            <a:ext cx="9271351" cy="3239348"/>
          </a:xfrm>
          <a:prstGeom prst="rect">
            <a:avLst/>
          </a:prstGeom>
        </p:spPr>
        <p:txBody>
          <a:bodyPr vert="horz" wrap="square" lIns="0" tIns="12700" rIns="0" bIns="0" rtlCol="0">
            <a:spAutoFit/>
          </a:bodyPr>
          <a:lstStyle/>
          <a:p>
            <a:pPr marL="12700" marR="245110" algn="just">
              <a:lnSpc>
                <a:spcPct val="100000"/>
              </a:lnSpc>
              <a:spcBef>
                <a:spcPts val="100"/>
              </a:spcBef>
            </a:pPr>
            <a:r>
              <a:rPr sz="1600" dirty="0">
                <a:solidFill>
                  <a:schemeClr val="bg1"/>
                </a:solidFill>
                <a:latin typeface="Verdana" panose="020B0604030504040204" pitchFamily="34" charset="0"/>
                <a:ea typeface="Verdana" panose="020B0604030504040204" pitchFamily="34" charset="0"/>
              </a:rPr>
              <a:t>At Ensana, </a:t>
            </a:r>
            <a:r>
              <a:rPr sz="1600" u="sng" dirty="0">
                <a:solidFill>
                  <a:schemeClr val="bg1"/>
                </a:solidFill>
                <a:latin typeface="Verdana" panose="020B0604030504040204" pitchFamily="34" charset="0"/>
                <a:ea typeface="Verdana" panose="020B0604030504040204" pitchFamily="34" charset="0"/>
              </a:rPr>
              <a:t>Europe’s leading health spa</a:t>
            </a:r>
            <a:r>
              <a:rPr sz="1600" dirty="0">
                <a:solidFill>
                  <a:schemeClr val="bg1"/>
                </a:solidFill>
                <a:latin typeface="Verdana" panose="020B0604030504040204" pitchFamily="34" charset="0"/>
                <a:ea typeface="Verdana" panose="020B0604030504040204" pitchFamily="34" charset="0"/>
              </a:rPr>
              <a:t>, we offer a truly unique  opportunity for your health and happiness. </a:t>
            </a:r>
            <a:endParaRPr lang="en-US" sz="1600" dirty="0">
              <a:solidFill>
                <a:schemeClr val="bg1"/>
              </a:solidFill>
              <a:latin typeface="Verdana" panose="020B0604030504040204" pitchFamily="34" charset="0"/>
              <a:ea typeface="Verdana" panose="020B0604030504040204" pitchFamily="34" charset="0"/>
            </a:endParaRPr>
          </a:p>
          <a:p>
            <a:pPr marL="12700" marR="245110" algn="just">
              <a:lnSpc>
                <a:spcPct val="100000"/>
              </a:lnSpc>
              <a:spcBef>
                <a:spcPts val="100"/>
              </a:spcBef>
            </a:pPr>
            <a:endParaRPr lang="en-US" sz="1600" dirty="0">
              <a:solidFill>
                <a:schemeClr val="bg1"/>
              </a:solidFill>
              <a:latin typeface="Verdana" panose="020B0604030504040204" pitchFamily="34" charset="0"/>
              <a:ea typeface="Verdana" panose="020B0604030504040204" pitchFamily="34" charset="0"/>
            </a:endParaRPr>
          </a:p>
          <a:p>
            <a:pPr marL="12700" marR="245110" algn="just">
              <a:lnSpc>
                <a:spcPct val="100000"/>
              </a:lnSpc>
              <a:spcBef>
                <a:spcPts val="100"/>
              </a:spcBef>
            </a:pPr>
            <a:r>
              <a:rPr sz="1600" dirty="0">
                <a:solidFill>
                  <a:schemeClr val="bg1"/>
                </a:solidFill>
                <a:latin typeface="Verdana" panose="020B0604030504040204" pitchFamily="34" charset="0"/>
                <a:ea typeface="Verdana" panose="020B0604030504040204" pitchFamily="34" charset="0"/>
              </a:rPr>
              <a:t>Our wide collection  of spa hotels celebrates the power of local </a:t>
            </a:r>
            <a:r>
              <a:rPr sz="1600" u="sng" dirty="0">
                <a:solidFill>
                  <a:schemeClr val="bg1"/>
                </a:solidFill>
                <a:latin typeface="Verdana" panose="020B0604030504040204" pitchFamily="34" charset="0"/>
                <a:ea typeface="Verdana" panose="020B0604030504040204" pitchFamily="34" charset="0"/>
              </a:rPr>
              <a:t>natural resources  </a:t>
            </a:r>
            <a:r>
              <a:rPr sz="1600" dirty="0">
                <a:solidFill>
                  <a:schemeClr val="bg1"/>
                </a:solidFill>
                <a:latin typeface="Verdana" panose="020B0604030504040204" pitchFamily="34" charset="0"/>
                <a:ea typeface="Verdana" panose="020B0604030504040204" pitchFamily="34" charset="0"/>
              </a:rPr>
              <a:t>for your </a:t>
            </a:r>
            <a:r>
              <a:rPr sz="1600" u="sng" dirty="0">
                <a:solidFill>
                  <a:schemeClr val="bg1"/>
                </a:solidFill>
                <a:latin typeface="Verdana" panose="020B0604030504040204" pitchFamily="34" charset="0"/>
                <a:ea typeface="Verdana" panose="020B0604030504040204" pitchFamily="34" charset="0"/>
              </a:rPr>
              <a:t>physical well-being </a:t>
            </a:r>
            <a:r>
              <a:rPr sz="1600" dirty="0">
                <a:solidFill>
                  <a:schemeClr val="bg1"/>
                </a:solidFill>
                <a:latin typeface="Verdana" panose="020B0604030504040204" pitchFamily="34" charset="0"/>
                <a:ea typeface="Verdana" panose="020B0604030504040204" pitchFamily="34" charset="0"/>
              </a:rPr>
              <a:t>and </a:t>
            </a:r>
            <a:r>
              <a:rPr sz="1600" u="sng" dirty="0">
                <a:solidFill>
                  <a:schemeClr val="bg1"/>
                </a:solidFill>
                <a:latin typeface="Verdana" panose="020B0604030504040204" pitchFamily="34" charset="0"/>
                <a:ea typeface="Verdana" panose="020B0604030504040204" pitchFamily="34" charset="0"/>
              </a:rPr>
              <a:t>emotional balance</a:t>
            </a:r>
            <a:r>
              <a:rPr sz="1600" dirty="0">
                <a:solidFill>
                  <a:schemeClr val="bg1"/>
                </a:solidFill>
                <a:latin typeface="Verdana" panose="020B0604030504040204" pitchFamily="34" charset="0"/>
                <a:ea typeface="Verdana" panose="020B0604030504040204" pitchFamily="34" charset="0"/>
              </a:rPr>
              <a:t>.</a:t>
            </a:r>
          </a:p>
          <a:p>
            <a:pPr marL="12700" marR="5080" algn="just">
              <a:lnSpc>
                <a:spcPct val="100000"/>
              </a:lnSpc>
            </a:pPr>
            <a:endParaRPr lang="nl-NL" sz="1600" dirty="0">
              <a:solidFill>
                <a:schemeClr val="bg1"/>
              </a:solidFill>
              <a:latin typeface="Verdana" panose="020B0604030504040204" pitchFamily="34" charset="0"/>
              <a:ea typeface="Verdana" panose="020B0604030504040204" pitchFamily="34" charset="0"/>
            </a:endParaRPr>
          </a:p>
          <a:p>
            <a:pPr marL="12700" marR="5080" algn="just">
              <a:lnSpc>
                <a:spcPct val="100000"/>
              </a:lnSpc>
            </a:pPr>
            <a:r>
              <a:rPr sz="1600" dirty="0">
                <a:solidFill>
                  <a:schemeClr val="bg1"/>
                </a:solidFill>
                <a:latin typeface="Verdana" panose="020B0604030504040204" pitchFamily="34" charset="0"/>
                <a:ea typeface="Verdana" panose="020B0604030504040204" pitchFamily="34" charset="0"/>
              </a:rPr>
              <a:t>We combine the healing properties of </a:t>
            </a:r>
            <a:r>
              <a:rPr sz="1600" u="sng" dirty="0">
                <a:solidFill>
                  <a:schemeClr val="bg1"/>
                </a:solidFill>
                <a:latin typeface="Verdana" panose="020B0604030504040204" pitchFamily="34" charset="0"/>
                <a:ea typeface="Verdana" panose="020B0604030504040204" pitchFamily="34" charset="0"/>
              </a:rPr>
              <a:t>thermal and mineral waters,  muds </a:t>
            </a:r>
            <a:r>
              <a:rPr sz="1600" dirty="0">
                <a:solidFill>
                  <a:schemeClr val="bg1"/>
                </a:solidFill>
                <a:latin typeface="Verdana" panose="020B0604030504040204" pitchFamily="34" charset="0"/>
                <a:ea typeface="Verdana" panose="020B0604030504040204" pitchFamily="34" charset="0"/>
              </a:rPr>
              <a:t>and other natural resources with a history of proven  medical expertise and modern diagnostic methods.</a:t>
            </a:r>
            <a:endParaRPr lang="hu-HU" sz="1600" dirty="0">
              <a:solidFill>
                <a:schemeClr val="bg1"/>
              </a:solidFill>
              <a:latin typeface="Verdana" panose="020B0604030504040204" pitchFamily="34" charset="0"/>
              <a:ea typeface="Verdana" panose="020B0604030504040204" pitchFamily="34" charset="0"/>
            </a:endParaRPr>
          </a:p>
          <a:p>
            <a:pPr marL="12700" marR="5080" algn="just">
              <a:lnSpc>
                <a:spcPct val="100000"/>
              </a:lnSpc>
            </a:pPr>
            <a:endParaRPr lang="en-GB" sz="1600" dirty="0">
              <a:solidFill>
                <a:schemeClr val="bg1"/>
              </a:solidFill>
              <a:latin typeface="Verdana" panose="020B0604030504040204" pitchFamily="34" charset="0"/>
              <a:ea typeface="Verdana" panose="020B0604030504040204" pitchFamily="34" charset="0"/>
            </a:endParaRPr>
          </a:p>
          <a:p>
            <a:pPr marL="12700" marR="589915" algn="just">
              <a:lnSpc>
                <a:spcPct val="100000"/>
              </a:lnSpc>
            </a:pPr>
            <a:r>
              <a:rPr lang="en-GB" sz="1600" dirty="0">
                <a:solidFill>
                  <a:schemeClr val="bg1"/>
                </a:solidFill>
                <a:latin typeface="Verdana" panose="020B0604030504040204" pitchFamily="34" charset="0"/>
                <a:ea typeface="Verdana" panose="020B0604030504040204" pitchFamily="34" charset="0"/>
              </a:rPr>
              <a:t>And we share this with guests in </a:t>
            </a:r>
            <a:r>
              <a:rPr lang="en-GB" sz="1600" u="sng" dirty="0">
                <a:solidFill>
                  <a:schemeClr val="bg1"/>
                </a:solidFill>
                <a:latin typeface="Verdana" panose="020B0604030504040204" pitchFamily="34" charset="0"/>
                <a:ea typeface="Verdana" panose="020B0604030504040204" pitchFamily="34" charset="0"/>
              </a:rPr>
              <a:t>historic places of culture </a:t>
            </a:r>
            <a:r>
              <a:rPr lang="en-GB" sz="1600" dirty="0">
                <a:solidFill>
                  <a:schemeClr val="bg1"/>
                </a:solidFill>
                <a:latin typeface="Verdana" panose="020B0604030504040204" pitchFamily="34" charset="0"/>
                <a:ea typeface="Verdana" panose="020B0604030504040204" pitchFamily="34" charset="0"/>
              </a:rPr>
              <a:t>&amp; beauty in eleven destinations across Europe.</a:t>
            </a:r>
          </a:p>
          <a:p>
            <a:pPr marL="12700" marR="5080" algn="just">
              <a:lnSpc>
                <a:spcPct val="100000"/>
              </a:lnSpc>
            </a:pPr>
            <a:endParaRPr lang="nl-NL" sz="1600"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535027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6">
          <a:extLst>
            <a:ext uri="{FF2B5EF4-FFF2-40B4-BE49-F238E27FC236}">
              <a16:creationId xmlns:a16="http://schemas.microsoft.com/office/drawing/2014/main" id="{58B13C98-6560-4C3B-4263-0E03B8C41095}"/>
            </a:ext>
          </a:extLst>
        </p:cNvPr>
        <p:cNvGrpSpPr/>
        <p:nvPr/>
      </p:nvGrpSpPr>
      <p:grpSpPr>
        <a:xfrm>
          <a:off x="0" y="0"/>
          <a:ext cx="0" cy="0"/>
          <a:chOff x="0" y="0"/>
          <a:chExt cx="0" cy="0"/>
        </a:xfrm>
      </p:grpSpPr>
      <p:sp>
        <p:nvSpPr>
          <p:cNvPr id="257" name="Google Shape;257;g374591ba797_0_688">
            <a:extLst>
              <a:ext uri="{FF2B5EF4-FFF2-40B4-BE49-F238E27FC236}">
                <a16:creationId xmlns:a16="http://schemas.microsoft.com/office/drawing/2014/main" id="{0D3BD6A5-96B4-411A-3389-4D5AFFE05FE5}"/>
              </a:ext>
            </a:extLst>
          </p:cNvPr>
          <p:cNvSpPr txBox="1"/>
          <p:nvPr/>
        </p:nvSpPr>
        <p:spPr>
          <a:xfrm>
            <a:off x="359944" y="899699"/>
            <a:ext cx="9889606" cy="738623"/>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266782"/>
              </a:solidFill>
              <a:effectLst/>
              <a:uLnTx/>
              <a:uFillTx/>
              <a:latin typeface="Verdana"/>
              <a:ea typeface="Verdana"/>
              <a:cs typeface="Verdana"/>
              <a:sym typeface="Verdana"/>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266782"/>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266782"/>
              </a:solidFill>
              <a:effectLst/>
              <a:uLnTx/>
              <a:uFillTx/>
              <a:latin typeface="Verdana"/>
              <a:ea typeface="Verdana"/>
              <a:cs typeface="Verdana"/>
              <a:sym typeface="Verdana"/>
            </a:endParaRPr>
          </a:p>
        </p:txBody>
      </p:sp>
      <p:sp>
        <p:nvSpPr>
          <p:cNvPr id="258" name="Google Shape;258;g374591ba797_0_688">
            <a:extLst>
              <a:ext uri="{FF2B5EF4-FFF2-40B4-BE49-F238E27FC236}">
                <a16:creationId xmlns:a16="http://schemas.microsoft.com/office/drawing/2014/main" id="{1D40363C-CEE9-6886-2113-F183D39F9257}"/>
              </a:ext>
            </a:extLst>
          </p:cNvPr>
          <p:cNvSpPr txBox="1">
            <a:spLocks noGrp="1"/>
          </p:cNvSpPr>
          <p:nvPr>
            <p:ph type="sldNum" idx="12"/>
          </p:nvPr>
        </p:nvSpPr>
        <p:spPr>
          <a:xfrm>
            <a:off x="8610600" y="6382035"/>
            <a:ext cx="27432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cs-CZ"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59" name="Google Shape;259;g374591ba797_0_688">
            <a:extLst>
              <a:ext uri="{FF2B5EF4-FFF2-40B4-BE49-F238E27FC236}">
                <a16:creationId xmlns:a16="http://schemas.microsoft.com/office/drawing/2014/main" id="{BDFF3532-7B55-4248-93D7-06AC59921991}"/>
              </a:ext>
            </a:extLst>
          </p:cNvPr>
          <p:cNvSpPr txBox="1">
            <a:spLocks noGrp="1"/>
          </p:cNvSpPr>
          <p:nvPr>
            <p:ph type="title"/>
          </p:nvPr>
        </p:nvSpPr>
        <p:spPr>
          <a:xfrm>
            <a:off x="453711" y="574810"/>
            <a:ext cx="10751400" cy="694200"/>
          </a:xfrm>
          <a:prstGeom prst="rect">
            <a:avLst/>
          </a:prstGeom>
        </p:spPr>
        <p:txBody>
          <a:bodyPr spcFirstLastPara="1" wrap="square" lIns="91425" tIns="45700" rIns="91425" bIns="45700" anchor="ctr" anchorCtr="0">
            <a:normAutofit/>
          </a:bodyPr>
          <a:lstStyle/>
          <a:p>
            <a:pPr lvl="0"/>
            <a:r>
              <a:rPr lang="en-US" sz="3200" dirty="0">
                <a:latin typeface="Verdana" panose="020B0604030504040204" pitchFamily="34" charset="0"/>
                <a:ea typeface="Verdana" panose="020B0604030504040204" pitchFamily="34" charset="0"/>
              </a:rPr>
              <a:t>Longevity by Nature</a:t>
            </a:r>
            <a:endParaRPr sz="3200" dirty="0">
              <a:latin typeface="Verdana" panose="020B0604030504040204" pitchFamily="34" charset="0"/>
              <a:ea typeface="Verdana" panose="020B0604030504040204" pitchFamily="34" charset="0"/>
              <a:cs typeface="Verdana"/>
              <a:sym typeface="Verdana"/>
            </a:endParaRPr>
          </a:p>
        </p:txBody>
      </p:sp>
      <p:pic>
        <p:nvPicPr>
          <p:cNvPr id="2" name="Picture 1" descr="A logo with a black background&#10;&#10;Description automatically generated">
            <a:extLst>
              <a:ext uri="{FF2B5EF4-FFF2-40B4-BE49-F238E27FC236}">
                <a16:creationId xmlns:a16="http://schemas.microsoft.com/office/drawing/2014/main" id="{8448973C-B37D-80C1-F9FA-B38021F5C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6144" y="408060"/>
            <a:ext cx="877192" cy="877192"/>
          </a:xfrm>
          <a:prstGeom prst="rect">
            <a:avLst/>
          </a:prstGeom>
        </p:spPr>
      </p:pic>
      <p:sp>
        <p:nvSpPr>
          <p:cNvPr id="29" name="Shape 2">
            <a:extLst>
              <a:ext uri="{FF2B5EF4-FFF2-40B4-BE49-F238E27FC236}">
                <a16:creationId xmlns:a16="http://schemas.microsoft.com/office/drawing/2014/main" id="{645E670E-6608-0BB5-F494-11F3493D0538}"/>
              </a:ext>
            </a:extLst>
          </p:cNvPr>
          <p:cNvSpPr/>
          <p:nvPr/>
        </p:nvSpPr>
        <p:spPr>
          <a:xfrm>
            <a:off x="176719" y="2153189"/>
            <a:ext cx="5821527" cy="3796549"/>
          </a:xfrm>
          <a:prstGeom prst="roundRect">
            <a:avLst>
              <a:gd name="adj" fmla="val 4650"/>
            </a:avLst>
          </a:prstGeom>
          <a:solidFill>
            <a:srgbClr val="D8EBF3"/>
          </a:solidFill>
          <a:ln w="7620">
            <a:solidFill>
              <a:srgbClr val="BED1D9"/>
            </a:solidFill>
            <a:prstDash val="solid"/>
          </a:ln>
        </p:spPr>
        <p:txBody>
          <a:bodyPr/>
          <a:lstStyle/>
          <a:p>
            <a:endParaRPr lang="en-US">
              <a:latin typeface="Verdana" panose="020B0604030504040204" pitchFamily="34" charset="0"/>
              <a:ea typeface="Verdana" panose="020B0604030504040204" pitchFamily="34" charset="0"/>
            </a:endParaRPr>
          </a:p>
        </p:txBody>
      </p:sp>
      <p:sp>
        <p:nvSpPr>
          <p:cNvPr id="31" name="Text 4">
            <a:extLst>
              <a:ext uri="{FF2B5EF4-FFF2-40B4-BE49-F238E27FC236}">
                <a16:creationId xmlns:a16="http://schemas.microsoft.com/office/drawing/2014/main" id="{1CC34CBB-EB46-3386-0BD8-723000CECC2C}"/>
              </a:ext>
            </a:extLst>
          </p:cNvPr>
          <p:cNvSpPr/>
          <p:nvPr/>
        </p:nvSpPr>
        <p:spPr>
          <a:xfrm>
            <a:off x="345552" y="2361652"/>
            <a:ext cx="5483859" cy="1850357"/>
          </a:xfrm>
          <a:prstGeom prst="rect">
            <a:avLst/>
          </a:prstGeom>
          <a:noFill/>
          <a:ln/>
        </p:spPr>
        <p:txBody>
          <a:bodyPr wrap="square" lIns="0" tIns="0" rIns="0" bIns="0" rtlCol="0" anchor="t"/>
          <a:lstStyle/>
          <a:p>
            <a:pPr>
              <a:lnSpc>
                <a:spcPts val="2700"/>
              </a:lnSpc>
            </a:pPr>
            <a:r>
              <a:rPr lang="en-US" b="1" dirty="0">
                <a:solidFill>
                  <a:srgbClr val="26678A"/>
                </a:solidFill>
                <a:latin typeface="Verdana" panose="020B0604030504040204" pitchFamily="34" charset="0"/>
                <a:ea typeface="Verdana" panose="020B0604030504040204" pitchFamily="34" charset="0"/>
              </a:rPr>
              <a:t>The Ensana Longevity Program -  Longevity by Nature </a:t>
            </a:r>
            <a:r>
              <a:rPr lang="en-US" dirty="0">
                <a:solidFill>
                  <a:srgbClr val="26678A"/>
                </a:solidFill>
                <a:latin typeface="Verdana" panose="020B0604030504040204" pitchFamily="34" charset="0"/>
                <a:ea typeface="Verdana" panose="020B0604030504040204" pitchFamily="34" charset="0"/>
              </a:rPr>
              <a:t>merges </a:t>
            </a:r>
            <a:r>
              <a:rPr lang="en-US" i="1" dirty="0">
                <a:solidFill>
                  <a:srgbClr val="26678A"/>
                </a:solidFill>
                <a:latin typeface="Verdana" panose="020B0604030504040204" pitchFamily="34" charset="0"/>
                <a:ea typeface="Verdana" panose="020B0604030504040204" pitchFamily="34" charset="0"/>
              </a:rPr>
              <a:t>advanced diagnostics, personalized therapies</a:t>
            </a:r>
            <a:r>
              <a:rPr lang="en-US" dirty="0">
                <a:solidFill>
                  <a:srgbClr val="26678A"/>
                </a:solidFill>
                <a:latin typeface="Verdana" panose="020B0604030504040204" pitchFamily="34" charset="0"/>
                <a:ea typeface="Verdana" panose="020B0604030504040204" pitchFamily="34" charset="0"/>
              </a:rPr>
              <a:t>, and </a:t>
            </a:r>
            <a:r>
              <a:rPr lang="en-US" i="1" dirty="0">
                <a:solidFill>
                  <a:srgbClr val="26678A"/>
                </a:solidFill>
                <a:latin typeface="Verdana" panose="020B0604030504040204" pitchFamily="34" charset="0"/>
                <a:ea typeface="Verdana" panose="020B0604030504040204" pitchFamily="34" charset="0"/>
              </a:rPr>
              <a:t>lifestyle medicine </a:t>
            </a:r>
            <a:r>
              <a:rPr lang="en-US" dirty="0">
                <a:solidFill>
                  <a:srgbClr val="26678A"/>
                </a:solidFill>
                <a:latin typeface="Verdana" panose="020B0604030504040204" pitchFamily="34" charset="0"/>
                <a:ea typeface="Verdana" panose="020B0604030504040204" pitchFamily="34" charset="0"/>
              </a:rPr>
              <a:t>to extend guests’ healthspan. </a:t>
            </a:r>
          </a:p>
          <a:p>
            <a:pPr>
              <a:lnSpc>
                <a:spcPts val="2700"/>
              </a:lnSpc>
            </a:pPr>
            <a:r>
              <a:rPr lang="en-US" dirty="0">
                <a:solidFill>
                  <a:srgbClr val="26678A"/>
                </a:solidFill>
                <a:latin typeface="Verdana" panose="020B0604030504040204" pitchFamily="34" charset="0"/>
                <a:ea typeface="Verdana" panose="020B0604030504040204" pitchFamily="34" charset="0"/>
              </a:rPr>
              <a:t>Building on </a:t>
            </a:r>
            <a:r>
              <a:rPr lang="en-US" b="1" dirty="0">
                <a:solidFill>
                  <a:srgbClr val="26678A"/>
                </a:solidFill>
                <a:latin typeface="Verdana" panose="020B0604030504040204" pitchFamily="34" charset="0"/>
                <a:ea typeface="Verdana" panose="020B0604030504040204" pitchFamily="34" charset="0"/>
              </a:rPr>
              <a:t>Healthy Aging </a:t>
            </a:r>
            <a:r>
              <a:rPr lang="en-US" dirty="0">
                <a:solidFill>
                  <a:srgbClr val="26678A"/>
                </a:solidFill>
                <a:latin typeface="Verdana" panose="020B0604030504040204" pitchFamily="34" charset="0"/>
                <a:ea typeface="Verdana" panose="020B0604030504040204" pitchFamily="34" charset="0"/>
              </a:rPr>
              <a:t>and </a:t>
            </a:r>
            <a:r>
              <a:rPr lang="en-US" b="1" dirty="0">
                <a:solidFill>
                  <a:srgbClr val="26678A"/>
                </a:solidFill>
                <a:latin typeface="Verdana" panose="020B0604030504040204" pitchFamily="34" charset="0"/>
                <a:ea typeface="Verdana" panose="020B0604030504040204" pitchFamily="34" charset="0"/>
              </a:rPr>
              <a:t>Medical Check-Up</a:t>
            </a:r>
            <a:r>
              <a:rPr lang="en-US" dirty="0">
                <a:solidFill>
                  <a:srgbClr val="26678A"/>
                </a:solidFill>
                <a:latin typeface="Verdana" panose="020B0604030504040204" pitchFamily="34" charset="0"/>
                <a:ea typeface="Verdana" panose="020B0604030504040204" pitchFamily="34" charset="0"/>
              </a:rPr>
              <a:t>, it focuses on prevention, metabolic balance, and cognitive resilience. Through innovation and expert partnerships, </a:t>
            </a:r>
            <a:r>
              <a:rPr lang="en-US" dirty="0" err="1">
                <a:solidFill>
                  <a:srgbClr val="26678A"/>
                </a:solidFill>
                <a:latin typeface="Verdana" panose="020B0604030504040204" pitchFamily="34" charset="0"/>
                <a:ea typeface="Verdana" panose="020B0604030504040204" pitchFamily="34" charset="0"/>
              </a:rPr>
              <a:t>Ensana</a:t>
            </a:r>
            <a:r>
              <a:rPr lang="en-US" dirty="0">
                <a:solidFill>
                  <a:srgbClr val="26678A"/>
                </a:solidFill>
                <a:latin typeface="Verdana" panose="020B0604030504040204" pitchFamily="34" charset="0"/>
                <a:ea typeface="Verdana" panose="020B0604030504040204" pitchFamily="34" charset="0"/>
              </a:rPr>
              <a:t> leads in longevity-focused spa medicine.</a:t>
            </a:r>
          </a:p>
        </p:txBody>
      </p:sp>
      <p:pic>
        <p:nvPicPr>
          <p:cNvPr id="6" name="Picture 5" descr="Senior women at the beach">
            <a:extLst>
              <a:ext uri="{FF2B5EF4-FFF2-40B4-BE49-F238E27FC236}">
                <a16:creationId xmlns:a16="http://schemas.microsoft.com/office/drawing/2014/main" id="{2A7433C7-B527-BC40-4F20-C0F4B72C3E4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96000" y="2073963"/>
            <a:ext cx="5919279" cy="3955002"/>
          </a:xfrm>
          <a:prstGeom prst="rect">
            <a:avLst/>
          </a:prstGeom>
          <a:ln>
            <a:noFill/>
          </a:ln>
          <a:effectLst>
            <a:softEdge rad="112500"/>
          </a:effectLst>
        </p:spPr>
      </p:pic>
    </p:spTree>
    <p:extLst>
      <p:ext uri="{BB962C8B-B14F-4D97-AF65-F5344CB8AC3E}">
        <p14:creationId xmlns:p14="http://schemas.microsoft.com/office/powerpoint/2010/main" val="9659953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0">
          <a:extLst>
            <a:ext uri="{FF2B5EF4-FFF2-40B4-BE49-F238E27FC236}">
              <a16:creationId xmlns:a16="http://schemas.microsoft.com/office/drawing/2014/main" id="{F7950345-1DD8-C323-A424-DAA4E519131A}"/>
            </a:ext>
          </a:extLst>
        </p:cNvPr>
        <p:cNvGrpSpPr/>
        <p:nvPr/>
      </p:nvGrpSpPr>
      <p:grpSpPr>
        <a:xfrm>
          <a:off x="0" y="0"/>
          <a:ext cx="0" cy="0"/>
          <a:chOff x="0" y="0"/>
          <a:chExt cx="0" cy="0"/>
        </a:xfrm>
      </p:grpSpPr>
      <p:sp>
        <p:nvSpPr>
          <p:cNvPr id="281" name="Google Shape;281;g374591ba797_0_717">
            <a:extLst>
              <a:ext uri="{FF2B5EF4-FFF2-40B4-BE49-F238E27FC236}">
                <a16:creationId xmlns:a16="http://schemas.microsoft.com/office/drawing/2014/main" id="{F6BF0C33-815B-519F-0B38-43BDFB74ABBC}"/>
              </a:ext>
            </a:extLst>
          </p:cNvPr>
          <p:cNvSpPr txBox="1">
            <a:spLocks noGrp="1"/>
          </p:cNvSpPr>
          <p:nvPr>
            <p:ph type="sldNum" idx="12"/>
          </p:nvPr>
        </p:nvSpPr>
        <p:spPr>
          <a:xfrm>
            <a:off x="8610600" y="6382035"/>
            <a:ext cx="27432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cs-CZ"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200" b="0" i="0" u="none" strike="noStrike" kern="0" cap="none" spc="0" normalizeH="0" baseline="0" noProof="0" dirty="0">
              <a:ln>
                <a:noFill/>
              </a:ln>
              <a:solidFill>
                <a:srgbClr val="888888"/>
              </a:solidFill>
              <a:effectLst/>
              <a:uLnTx/>
              <a:uFillTx/>
              <a:latin typeface="Calibri"/>
              <a:ea typeface="Calibri"/>
              <a:cs typeface="Calibri"/>
              <a:sym typeface="Calibri"/>
            </a:endParaRPr>
          </a:p>
        </p:txBody>
      </p:sp>
      <p:sp>
        <p:nvSpPr>
          <p:cNvPr id="282" name="Google Shape;282;g374591ba797_0_717">
            <a:extLst>
              <a:ext uri="{FF2B5EF4-FFF2-40B4-BE49-F238E27FC236}">
                <a16:creationId xmlns:a16="http://schemas.microsoft.com/office/drawing/2014/main" id="{DBC25E45-91FD-424E-0155-DC956E39D4A5}"/>
              </a:ext>
            </a:extLst>
          </p:cNvPr>
          <p:cNvSpPr txBox="1">
            <a:spLocks noGrp="1"/>
          </p:cNvSpPr>
          <p:nvPr>
            <p:ph type="title"/>
          </p:nvPr>
        </p:nvSpPr>
        <p:spPr>
          <a:xfrm>
            <a:off x="599350" y="408060"/>
            <a:ext cx="10751400" cy="694200"/>
          </a:xfrm>
          <a:prstGeom prst="rect">
            <a:avLst/>
          </a:prstGeom>
        </p:spPr>
        <p:txBody>
          <a:bodyPr spcFirstLastPara="1" wrap="square" lIns="91425" tIns="45700" rIns="91425" bIns="45700" anchor="ctr" anchorCtr="0">
            <a:normAutofit/>
          </a:bodyPr>
          <a:lstStyle/>
          <a:p>
            <a:pPr lvl="0"/>
            <a:r>
              <a:rPr lang="en-US" sz="3200" dirty="0">
                <a:latin typeface="Verdana" panose="020B0604030504040204" pitchFamily="34" charset="0"/>
                <a:ea typeface="Verdana" panose="020B0604030504040204" pitchFamily="34" charset="0"/>
              </a:rPr>
              <a:t>Longevity by Nature</a:t>
            </a:r>
            <a:endParaRPr sz="3200" dirty="0">
              <a:latin typeface="Verdana"/>
              <a:ea typeface="Verdana"/>
              <a:cs typeface="Verdana"/>
              <a:sym typeface="Verdana"/>
            </a:endParaRPr>
          </a:p>
        </p:txBody>
      </p:sp>
      <p:pic>
        <p:nvPicPr>
          <p:cNvPr id="2" name="Picture 1" descr="A logo with a black background&#10;&#10;Description automatically generated">
            <a:extLst>
              <a:ext uri="{FF2B5EF4-FFF2-40B4-BE49-F238E27FC236}">
                <a16:creationId xmlns:a16="http://schemas.microsoft.com/office/drawing/2014/main" id="{961FCCAF-5CAD-EFD4-63A7-D8D5DF81CB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4508" y="225068"/>
            <a:ext cx="877192" cy="877192"/>
          </a:xfrm>
          <a:prstGeom prst="rect">
            <a:avLst/>
          </a:prstGeom>
        </p:spPr>
      </p:pic>
      <p:pic>
        <p:nvPicPr>
          <p:cNvPr id="6" name="Picture 5" descr="Smiling women in robes on patio">
            <a:extLst>
              <a:ext uri="{FF2B5EF4-FFF2-40B4-BE49-F238E27FC236}">
                <a16:creationId xmlns:a16="http://schemas.microsoft.com/office/drawing/2014/main" id="{86537E64-B962-68A4-141C-14D1891D50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02566" y="1102260"/>
            <a:ext cx="4390988" cy="2927326"/>
          </a:xfrm>
          <a:prstGeom prst="rect">
            <a:avLst/>
          </a:prstGeom>
          <a:ln>
            <a:noFill/>
          </a:ln>
          <a:effectLst>
            <a:softEdge rad="112500"/>
          </a:effectLst>
        </p:spPr>
      </p:pic>
      <p:pic>
        <p:nvPicPr>
          <p:cNvPr id="12" name="Picture 11" descr="Doctor pointing at laptop">
            <a:extLst>
              <a:ext uri="{FF2B5EF4-FFF2-40B4-BE49-F238E27FC236}">
                <a16:creationId xmlns:a16="http://schemas.microsoft.com/office/drawing/2014/main" id="{D53B6D05-24A2-7542-16F1-BEEFD3CCF2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516" y="3930674"/>
            <a:ext cx="4390989" cy="2927326"/>
          </a:xfrm>
          <a:prstGeom prst="rect">
            <a:avLst/>
          </a:prstGeom>
          <a:ln>
            <a:noFill/>
          </a:ln>
          <a:effectLst>
            <a:softEdge rad="112500"/>
          </a:effectLst>
        </p:spPr>
      </p:pic>
      <p:sp>
        <p:nvSpPr>
          <p:cNvPr id="14" name="TextBox 13">
            <a:extLst>
              <a:ext uri="{FF2B5EF4-FFF2-40B4-BE49-F238E27FC236}">
                <a16:creationId xmlns:a16="http://schemas.microsoft.com/office/drawing/2014/main" id="{D5BC0451-3231-39B1-5306-2D53F4086E32}"/>
              </a:ext>
            </a:extLst>
          </p:cNvPr>
          <p:cNvSpPr txBox="1"/>
          <p:nvPr/>
        </p:nvSpPr>
        <p:spPr>
          <a:xfrm>
            <a:off x="5351021" y="1285252"/>
            <a:ext cx="6840979" cy="5878532"/>
          </a:xfrm>
          <a:prstGeom prst="rect">
            <a:avLst/>
          </a:prstGeom>
          <a:noFill/>
        </p:spPr>
        <p:txBody>
          <a:bodyPr wrap="square" rtlCol="0">
            <a:spAutoFit/>
          </a:bodyPr>
          <a:lstStyle/>
          <a:p>
            <a:pPr marL="285750" indent="-285750">
              <a:buFont typeface="Arial" panose="020B0604020202020204" pitchFamily="34" charset="0"/>
              <a:buChar char="•"/>
            </a:pPr>
            <a:r>
              <a:rPr lang="en-US" sz="2000" b="1" dirty="0">
                <a:solidFill>
                  <a:srgbClr val="26678A"/>
                </a:solidFill>
                <a:latin typeface="Verdana" panose="020B0604030504040204" pitchFamily="34" charset="0"/>
                <a:ea typeface="Verdana" panose="020B0604030504040204" pitchFamily="34" charset="0"/>
              </a:rPr>
              <a:t>Integrated approach: </a:t>
            </a:r>
            <a:r>
              <a:rPr lang="en-US" sz="2000" dirty="0">
                <a:solidFill>
                  <a:srgbClr val="26678A"/>
                </a:solidFill>
                <a:latin typeface="Verdana" panose="020B0604030504040204" pitchFamily="34" charset="0"/>
                <a:ea typeface="Verdana" panose="020B0604030504040204" pitchFamily="34" charset="0"/>
              </a:rPr>
              <a:t>Combining diagnostics, personalized therapy, and lifestyle medicine.</a:t>
            </a:r>
          </a:p>
          <a:p>
            <a:endParaRPr lang="en-US" sz="2000" dirty="0">
              <a:solidFill>
                <a:srgbClr val="26678A"/>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sz="2000" b="1" dirty="0">
                <a:solidFill>
                  <a:srgbClr val="26678A"/>
                </a:solidFill>
                <a:latin typeface="Verdana" panose="020B0604030504040204" pitchFamily="34" charset="0"/>
                <a:ea typeface="Verdana" panose="020B0604030504040204" pitchFamily="34" charset="0"/>
              </a:rPr>
              <a:t>Data-driven insights: </a:t>
            </a:r>
            <a:r>
              <a:rPr lang="en-US" sz="2000" dirty="0">
                <a:solidFill>
                  <a:srgbClr val="26678A"/>
                </a:solidFill>
                <a:latin typeface="Verdana" panose="020B0604030504040204" pitchFamily="34" charset="0"/>
                <a:ea typeface="Verdana" panose="020B0604030504040204" pitchFamily="34" charset="0"/>
              </a:rPr>
              <a:t>DNA, hormone, and microbiome testing to guide tailored longevity plans.</a:t>
            </a:r>
          </a:p>
          <a:p>
            <a:endParaRPr lang="en-US" sz="2000" dirty="0">
              <a:solidFill>
                <a:srgbClr val="26678A"/>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sz="2000" b="1" dirty="0">
                <a:solidFill>
                  <a:srgbClr val="26678A"/>
                </a:solidFill>
                <a:latin typeface="Verdana" panose="020B0604030504040204" pitchFamily="34" charset="0"/>
                <a:ea typeface="Verdana" panose="020B0604030504040204" pitchFamily="34" charset="0"/>
              </a:rPr>
              <a:t>Visible results: </a:t>
            </a:r>
            <a:r>
              <a:rPr lang="en-US" sz="2000" dirty="0">
                <a:solidFill>
                  <a:srgbClr val="26678A"/>
                </a:solidFill>
                <a:latin typeface="Verdana" panose="020B0604030504040204" pitchFamily="34" charset="0"/>
                <a:ea typeface="Verdana" panose="020B0604030504040204" pitchFamily="34" charset="0"/>
              </a:rPr>
              <a:t>Improved metabolism, resilience, energy, and cognitive balance.</a:t>
            </a:r>
          </a:p>
          <a:p>
            <a:endParaRPr lang="en-US" sz="2000" dirty="0">
              <a:solidFill>
                <a:srgbClr val="26678A"/>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sz="2000" b="1" dirty="0">
                <a:solidFill>
                  <a:srgbClr val="26678A"/>
                </a:solidFill>
                <a:latin typeface="Verdana" panose="020B0604030504040204" pitchFamily="34" charset="0"/>
                <a:ea typeface="Verdana" panose="020B0604030504040204" pitchFamily="34" charset="0"/>
              </a:rPr>
              <a:t>Holistic optimization: </a:t>
            </a:r>
            <a:r>
              <a:rPr lang="en-US" sz="2000" dirty="0">
                <a:solidFill>
                  <a:srgbClr val="26678A"/>
                </a:solidFill>
                <a:latin typeface="Verdana" panose="020B0604030504040204" pitchFamily="34" charset="0"/>
                <a:ea typeface="Verdana" panose="020B0604030504040204" pitchFamily="34" charset="0"/>
              </a:rPr>
              <a:t>neurofeedback, nutrigenomics, and sleep therapy for stress resilience and long-term wellbeing.</a:t>
            </a:r>
          </a:p>
          <a:p>
            <a:endParaRPr lang="en-US" sz="2000" dirty="0">
              <a:solidFill>
                <a:srgbClr val="26678A"/>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sz="2000" b="1" dirty="0">
                <a:solidFill>
                  <a:srgbClr val="26678A"/>
                </a:solidFill>
                <a:latin typeface="Verdana" panose="020B0604030504040204" pitchFamily="34" charset="0"/>
                <a:ea typeface="Verdana" panose="020B0604030504040204" pitchFamily="34" charset="0"/>
              </a:rPr>
              <a:t>Regenerative therapies: </a:t>
            </a:r>
            <a:r>
              <a:rPr lang="en-US" sz="2000" dirty="0">
                <a:solidFill>
                  <a:srgbClr val="26678A"/>
                </a:solidFill>
                <a:latin typeface="Verdana" panose="020B0604030504040204" pitchFamily="34" charset="0"/>
                <a:ea typeface="Verdana" panose="020B0604030504040204" pitchFamily="34" charset="0"/>
              </a:rPr>
              <a:t>MLS Laser, red light therapy, cryotherapy, and IV infusions to restore vitality and cellular health.</a:t>
            </a:r>
          </a:p>
          <a:p>
            <a:pPr marL="285750" indent="-285750">
              <a:buFont typeface="Arial" panose="020B0604020202020204" pitchFamily="34" charset="0"/>
              <a:buChar char="•"/>
            </a:pPr>
            <a:endParaRPr lang="en-US" dirty="0">
              <a:solidFill>
                <a:srgbClr val="26678A"/>
              </a:solidFill>
              <a:latin typeface="Verdana" panose="020B0604030504040204" pitchFamily="34" charset="0"/>
              <a:ea typeface="Verdana" panose="020B0604030504040204" pitchFamily="34" charset="0"/>
            </a:endParaRPr>
          </a:p>
          <a:p>
            <a:endParaRPr lang="en-US" dirty="0">
              <a:solidFill>
                <a:srgbClr val="26678A"/>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6452753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392F1-D6F8-BDBD-4D5B-1A9043D65C77}"/>
            </a:ext>
          </a:extLst>
        </p:cNvPr>
        <p:cNvGrpSpPr/>
        <p:nvPr/>
      </p:nvGrpSpPr>
      <p:grpSpPr>
        <a:xfrm>
          <a:off x="0" y="0"/>
          <a:ext cx="0" cy="0"/>
          <a:chOff x="0" y="0"/>
          <a:chExt cx="0" cy="0"/>
        </a:xfrm>
      </p:grpSpPr>
      <p:sp>
        <p:nvSpPr>
          <p:cNvPr id="4" name="object 2">
            <a:extLst>
              <a:ext uri="{FF2B5EF4-FFF2-40B4-BE49-F238E27FC236}">
                <a16:creationId xmlns:a16="http://schemas.microsoft.com/office/drawing/2014/main" id="{F5150C3B-A2AD-6289-0064-847062695986}"/>
              </a:ext>
            </a:extLst>
          </p:cNvPr>
          <p:cNvSpPr txBox="1">
            <a:spLocks/>
          </p:cNvSpPr>
          <p:nvPr/>
        </p:nvSpPr>
        <p:spPr>
          <a:xfrm>
            <a:off x="4006586" y="3053256"/>
            <a:ext cx="4178828" cy="751488"/>
          </a:xfrm>
          <a:prstGeom prst="rect">
            <a:avLst/>
          </a:prstGeom>
        </p:spPr>
        <p:txBody>
          <a:bodyPr vert="horz" wrap="square" lIns="0" tIns="12700" rIns="0" bIns="0" rtlCol="0" anchor="t">
            <a:spAutoFit/>
          </a:bodyPr>
          <a:lstStyle>
            <a:lvl1pPr algn="l" defTabSz="914400" rtl="0" eaLnBrk="1" latinLnBrk="0" hangingPunct="1">
              <a:lnSpc>
                <a:spcPct val="90000"/>
              </a:lnSpc>
              <a:spcBef>
                <a:spcPct val="0"/>
              </a:spcBef>
              <a:buNone/>
              <a:defRPr sz="2400" b="1" kern="1200">
                <a:solidFill>
                  <a:srgbClr val="266782"/>
                </a:solidFill>
                <a:latin typeface="Verdana" panose="020B0604030504040204" pitchFamily="34" charset="0"/>
                <a:ea typeface="Verdana" panose="020B0604030504040204" pitchFamily="34" charset="0"/>
                <a:cs typeface="+mj-cs"/>
              </a:defRPr>
            </a:lvl1pPr>
          </a:lstStyle>
          <a:p>
            <a:pPr algn="ctr">
              <a:lnSpc>
                <a:spcPct val="100000"/>
              </a:lnSpc>
              <a:spcBef>
                <a:spcPts val="100"/>
              </a:spcBef>
            </a:pPr>
            <a:r>
              <a:rPr lang="hu-HU" sz="4800" dirty="0" err="1">
                <a:cs typeface="+mn-cs"/>
              </a:rPr>
              <a:t>Thank</a:t>
            </a:r>
            <a:r>
              <a:rPr lang="hu-HU" sz="4800" dirty="0">
                <a:cs typeface="+mn-cs"/>
              </a:rPr>
              <a:t> </a:t>
            </a:r>
            <a:r>
              <a:rPr lang="en-US" sz="4800" dirty="0">
                <a:cs typeface="+mn-cs"/>
              </a:rPr>
              <a:t>Y</a:t>
            </a:r>
            <a:r>
              <a:rPr lang="hu-HU" sz="4800" dirty="0" err="1">
                <a:cs typeface="+mn-cs"/>
              </a:rPr>
              <a:t>ou</a:t>
            </a:r>
            <a:r>
              <a:rPr lang="hu-HU" sz="4800" dirty="0">
                <a:cs typeface="+mn-cs"/>
              </a:rPr>
              <a:t>!</a:t>
            </a:r>
            <a:endParaRPr lang="en-GB" sz="4800" dirty="0">
              <a:cs typeface="+mn-cs"/>
            </a:endParaRPr>
          </a:p>
        </p:txBody>
      </p:sp>
      <p:pic>
        <p:nvPicPr>
          <p:cNvPr id="2" name="Picture 5" descr="A logo with a black background&#10;&#10;Description automatically generated">
            <a:extLst>
              <a:ext uri="{FF2B5EF4-FFF2-40B4-BE49-F238E27FC236}">
                <a16:creationId xmlns:a16="http://schemas.microsoft.com/office/drawing/2014/main" id="{AFAAD0C9-FACC-C026-7FAD-F487FD1F17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6144" y="408060"/>
            <a:ext cx="877192" cy="877192"/>
          </a:xfrm>
          <a:prstGeom prst="rect">
            <a:avLst/>
          </a:prstGeom>
        </p:spPr>
      </p:pic>
    </p:spTree>
    <p:extLst>
      <p:ext uri="{BB962C8B-B14F-4D97-AF65-F5344CB8AC3E}">
        <p14:creationId xmlns:p14="http://schemas.microsoft.com/office/powerpoint/2010/main" val="2558259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4">
            <a:extLst>
              <a:ext uri="{FF2B5EF4-FFF2-40B4-BE49-F238E27FC236}">
                <a16:creationId xmlns:a16="http://schemas.microsoft.com/office/drawing/2014/main" id="{9DF96D4A-A9F8-4D68-BE14-AF2AF0524AE1}"/>
              </a:ext>
            </a:extLst>
          </p:cNvPr>
          <p:cNvSpPr txBox="1"/>
          <p:nvPr/>
        </p:nvSpPr>
        <p:spPr>
          <a:xfrm>
            <a:off x="458682" y="3739462"/>
            <a:ext cx="7389845" cy="2757699"/>
          </a:xfrm>
          <a:prstGeom prst="rect">
            <a:avLst/>
          </a:prstGeom>
          <a:solidFill>
            <a:srgbClr val="231F20">
              <a:alpha val="35000"/>
            </a:srgbClr>
          </a:solidFill>
        </p:spPr>
        <p:txBody>
          <a:bodyPr vert="horz" wrap="square" lIns="0" tIns="11197" rIns="0" bIns="0" rtlCol="0">
            <a:spAutoFit/>
          </a:bodyPr>
          <a:lstStyle/>
          <a:p>
            <a:pPr marL="11196" marR="4479">
              <a:spcBef>
                <a:spcPts val="88"/>
              </a:spcBef>
            </a:pPr>
            <a:endParaRPr lang="hu-HU" sz="1411" dirty="0">
              <a:solidFill>
                <a:schemeClr val="bg1"/>
              </a:solidFill>
              <a:latin typeface="Verdana" panose="020B0604030504040204" pitchFamily="34" charset="0"/>
              <a:ea typeface="Verdana" panose="020B0604030504040204" pitchFamily="34" charset="0"/>
            </a:endParaRPr>
          </a:p>
          <a:p>
            <a:pPr marL="11196" marR="4479">
              <a:spcBef>
                <a:spcPts val="88"/>
              </a:spcBef>
            </a:pPr>
            <a:endParaRPr lang="hu-HU" sz="1411" dirty="0">
              <a:solidFill>
                <a:schemeClr val="bg1"/>
              </a:solidFill>
              <a:latin typeface="Verdana" panose="020B0604030504040204" pitchFamily="34" charset="0"/>
              <a:ea typeface="Verdana" panose="020B0604030504040204" pitchFamily="34" charset="0"/>
            </a:endParaRPr>
          </a:p>
          <a:p>
            <a:pPr marL="11196" marR="4479">
              <a:spcBef>
                <a:spcPts val="88"/>
              </a:spcBef>
            </a:pPr>
            <a:endParaRPr lang="hu-HU" sz="1411" dirty="0">
              <a:solidFill>
                <a:schemeClr val="bg1"/>
              </a:solidFill>
              <a:latin typeface="Verdana" panose="020B0604030504040204" pitchFamily="34" charset="0"/>
              <a:ea typeface="Verdana" panose="020B0604030504040204" pitchFamily="34" charset="0"/>
            </a:endParaRPr>
          </a:p>
          <a:p>
            <a:pPr marL="11196" marR="4479">
              <a:spcBef>
                <a:spcPts val="88"/>
              </a:spcBef>
            </a:pPr>
            <a:endParaRPr lang="hu-HU" sz="1411" dirty="0">
              <a:solidFill>
                <a:schemeClr val="bg1"/>
              </a:solidFill>
              <a:latin typeface="Verdana" panose="020B0604030504040204" pitchFamily="34" charset="0"/>
              <a:ea typeface="Verdana" panose="020B0604030504040204" pitchFamily="34" charset="0"/>
            </a:endParaRPr>
          </a:p>
          <a:p>
            <a:pPr marL="11196" marR="4479">
              <a:spcBef>
                <a:spcPts val="88"/>
              </a:spcBef>
            </a:pPr>
            <a:endParaRPr lang="hu-HU" sz="1411" dirty="0">
              <a:solidFill>
                <a:schemeClr val="bg1"/>
              </a:solidFill>
              <a:latin typeface="Verdana" panose="020B0604030504040204" pitchFamily="34" charset="0"/>
              <a:ea typeface="Verdana" panose="020B0604030504040204" pitchFamily="34" charset="0"/>
            </a:endParaRPr>
          </a:p>
          <a:p>
            <a:pPr marL="11196" marR="4479">
              <a:spcBef>
                <a:spcPts val="88"/>
              </a:spcBef>
            </a:pPr>
            <a:endParaRPr lang="hu-HU" sz="1411" dirty="0">
              <a:solidFill>
                <a:schemeClr val="bg1"/>
              </a:solidFill>
              <a:latin typeface="Verdana" panose="020B0604030504040204" pitchFamily="34" charset="0"/>
              <a:ea typeface="Verdana" panose="020B0604030504040204" pitchFamily="34" charset="0"/>
            </a:endParaRPr>
          </a:p>
          <a:p>
            <a:pPr marL="11196" marR="4479">
              <a:spcBef>
                <a:spcPts val="88"/>
              </a:spcBef>
            </a:pPr>
            <a:endParaRPr lang="hu-HU" sz="1411" dirty="0">
              <a:solidFill>
                <a:schemeClr val="bg1"/>
              </a:solidFill>
              <a:latin typeface="Verdana" panose="020B0604030504040204" pitchFamily="34" charset="0"/>
              <a:ea typeface="Verdana" panose="020B0604030504040204" pitchFamily="34" charset="0"/>
            </a:endParaRPr>
          </a:p>
          <a:p>
            <a:pPr marL="11196" marR="4479">
              <a:spcBef>
                <a:spcPts val="88"/>
              </a:spcBef>
            </a:pPr>
            <a:endParaRPr lang="hu-HU" sz="1411" dirty="0">
              <a:solidFill>
                <a:schemeClr val="bg1"/>
              </a:solidFill>
              <a:latin typeface="Verdana" panose="020B0604030504040204" pitchFamily="34" charset="0"/>
              <a:ea typeface="Verdana" panose="020B0604030504040204" pitchFamily="34" charset="0"/>
            </a:endParaRPr>
          </a:p>
          <a:p>
            <a:pPr marL="11196" marR="4479">
              <a:spcBef>
                <a:spcPts val="88"/>
              </a:spcBef>
            </a:pPr>
            <a:endParaRPr lang="hu-HU" sz="1411" dirty="0">
              <a:solidFill>
                <a:schemeClr val="bg1"/>
              </a:solidFill>
              <a:latin typeface="Verdana" panose="020B0604030504040204" pitchFamily="34" charset="0"/>
              <a:ea typeface="Verdana" panose="020B0604030504040204" pitchFamily="34" charset="0"/>
            </a:endParaRPr>
          </a:p>
          <a:p>
            <a:pPr marL="11196" marR="4479">
              <a:spcBef>
                <a:spcPts val="88"/>
              </a:spcBef>
            </a:pPr>
            <a:endParaRPr lang="hu-HU" sz="1411" dirty="0">
              <a:solidFill>
                <a:schemeClr val="bg1"/>
              </a:solidFill>
              <a:latin typeface="Verdana" panose="020B0604030504040204" pitchFamily="34" charset="0"/>
              <a:ea typeface="Verdana" panose="020B0604030504040204" pitchFamily="34" charset="0"/>
            </a:endParaRPr>
          </a:p>
          <a:p>
            <a:pPr marL="11196" marR="4479">
              <a:spcBef>
                <a:spcPts val="88"/>
              </a:spcBef>
            </a:pPr>
            <a:endParaRPr lang="hu-HU" sz="1411" dirty="0">
              <a:solidFill>
                <a:schemeClr val="bg1"/>
              </a:solidFill>
              <a:latin typeface="Verdana" panose="020B0604030504040204" pitchFamily="34" charset="0"/>
              <a:ea typeface="Verdana" panose="020B0604030504040204" pitchFamily="34" charset="0"/>
            </a:endParaRPr>
          </a:p>
          <a:p>
            <a:pPr marL="11196" marR="4479">
              <a:spcBef>
                <a:spcPts val="88"/>
              </a:spcBef>
            </a:pPr>
            <a:endParaRPr lang="hu-HU" sz="1411" dirty="0">
              <a:solidFill>
                <a:schemeClr val="bg1"/>
              </a:solidFill>
              <a:latin typeface="Verdana" panose="020B0604030504040204" pitchFamily="34" charset="0"/>
              <a:ea typeface="Verdana" panose="020B0604030504040204" pitchFamily="34" charset="0"/>
            </a:endParaRPr>
          </a:p>
        </p:txBody>
      </p:sp>
      <p:sp>
        <p:nvSpPr>
          <p:cNvPr id="4" name="object 4"/>
          <p:cNvSpPr txBox="1"/>
          <p:nvPr/>
        </p:nvSpPr>
        <p:spPr>
          <a:xfrm>
            <a:off x="580637" y="5082630"/>
            <a:ext cx="6897188" cy="749970"/>
          </a:xfrm>
          <a:prstGeom prst="rect">
            <a:avLst/>
          </a:prstGeom>
          <a:solidFill>
            <a:srgbClr val="231F20">
              <a:alpha val="0"/>
            </a:srgbClr>
          </a:solidFill>
        </p:spPr>
        <p:txBody>
          <a:bodyPr vert="horz" wrap="square" lIns="0" tIns="11197" rIns="0" bIns="0" rtlCol="0">
            <a:spAutoFit/>
          </a:bodyPr>
          <a:lstStyle/>
          <a:p>
            <a:pPr marL="11196" marR="4479">
              <a:spcBef>
                <a:spcPts val="88"/>
              </a:spcBef>
            </a:pPr>
            <a:r>
              <a:rPr sz="1600" dirty="0">
                <a:solidFill>
                  <a:schemeClr val="bg1"/>
                </a:solidFill>
                <a:latin typeface="Verdana" panose="020B0604030504040204" pitchFamily="34" charset="0"/>
                <a:ea typeface="Verdana" panose="020B0604030504040204" pitchFamily="34" charset="0"/>
              </a:rPr>
              <a:t>With the combination of powerful </a:t>
            </a:r>
            <a:r>
              <a:rPr sz="1600" u="sng" dirty="0">
                <a:solidFill>
                  <a:schemeClr val="bg1"/>
                </a:solidFill>
                <a:latin typeface="Verdana" panose="020B0604030504040204" pitchFamily="34" charset="0"/>
                <a:ea typeface="Verdana" panose="020B0604030504040204" pitchFamily="34" charset="0"/>
              </a:rPr>
              <a:t>natural resources, medical expertise</a:t>
            </a:r>
            <a:r>
              <a:rPr sz="1600" dirty="0">
                <a:solidFill>
                  <a:schemeClr val="bg1"/>
                </a:solidFill>
                <a:latin typeface="Verdana" panose="020B0604030504040204" pitchFamily="34" charset="0"/>
                <a:ea typeface="Verdana" panose="020B0604030504040204" pitchFamily="34" charset="0"/>
              </a:rPr>
              <a:t>  and integrative </a:t>
            </a:r>
            <a:r>
              <a:rPr sz="1600" u="sng" dirty="0">
                <a:solidFill>
                  <a:schemeClr val="bg1"/>
                </a:solidFill>
                <a:latin typeface="Verdana" panose="020B0604030504040204" pitchFamily="34" charset="0"/>
                <a:ea typeface="Verdana" panose="020B0604030504040204" pitchFamily="34" charset="0"/>
              </a:rPr>
              <a:t>health concept </a:t>
            </a:r>
            <a:r>
              <a:rPr sz="1600" dirty="0">
                <a:solidFill>
                  <a:schemeClr val="bg1"/>
                </a:solidFill>
                <a:latin typeface="Verdana" panose="020B0604030504040204" pitchFamily="34" charset="0"/>
                <a:ea typeface="Verdana" panose="020B0604030504040204" pitchFamily="34" charset="0"/>
              </a:rPr>
              <a:t>we </a:t>
            </a:r>
            <a:r>
              <a:rPr sz="1600" dirty="0" err="1">
                <a:solidFill>
                  <a:schemeClr val="bg1"/>
                </a:solidFill>
                <a:latin typeface="Verdana" panose="020B0604030504040204" pitchFamily="34" charset="0"/>
                <a:ea typeface="Verdana" panose="020B0604030504040204" pitchFamily="34" charset="0"/>
              </a:rPr>
              <a:t>aspi</a:t>
            </a:r>
            <a:r>
              <a:rPr lang="en-GB" sz="1600" dirty="0">
                <a:solidFill>
                  <a:schemeClr val="bg1"/>
                </a:solidFill>
                <a:latin typeface="Verdana" panose="020B0604030504040204" pitchFamily="34" charset="0"/>
                <a:ea typeface="Verdana" panose="020B0604030504040204" pitchFamily="34" charset="0"/>
              </a:rPr>
              <a:t>r</a:t>
            </a:r>
            <a:r>
              <a:rPr sz="1600" dirty="0">
                <a:solidFill>
                  <a:schemeClr val="bg1"/>
                </a:solidFill>
                <a:latin typeface="Verdana" panose="020B0604030504040204" pitchFamily="34" charset="0"/>
                <a:ea typeface="Verdana" panose="020B0604030504040204" pitchFamily="34" charset="0"/>
              </a:rPr>
              <a:t>e to help our guests</a:t>
            </a:r>
            <a:r>
              <a:rPr lang="hu-HU" sz="1600" dirty="0">
                <a:solidFill>
                  <a:schemeClr val="bg1"/>
                </a:solidFill>
                <a:latin typeface="Verdana" panose="020B0604030504040204" pitchFamily="34" charset="0"/>
                <a:ea typeface="Verdana" panose="020B0604030504040204" pitchFamily="34" charset="0"/>
              </a:rPr>
              <a:t> </a:t>
            </a:r>
            <a:r>
              <a:rPr sz="1600" dirty="0">
                <a:solidFill>
                  <a:schemeClr val="bg1"/>
                </a:solidFill>
                <a:latin typeface="Verdana" panose="020B0604030504040204" pitchFamily="34" charset="0"/>
                <a:ea typeface="Verdana" panose="020B0604030504040204" pitchFamily="34" charset="0"/>
              </a:rPr>
              <a:t>to live a healthier life</a:t>
            </a:r>
            <a:r>
              <a:rPr lang="en-GB" sz="1600" dirty="0">
                <a:solidFill>
                  <a:schemeClr val="bg1"/>
                </a:solidFill>
                <a:latin typeface="Verdana" panose="020B0604030504040204" pitchFamily="34" charset="0"/>
                <a:ea typeface="Verdana" panose="020B0604030504040204" pitchFamily="34" charset="0"/>
              </a:rPr>
              <a:t>.</a:t>
            </a:r>
            <a:endParaRPr sz="1600" dirty="0">
              <a:solidFill>
                <a:schemeClr val="bg1"/>
              </a:solidFill>
              <a:latin typeface="Verdana" panose="020B0604030504040204" pitchFamily="34" charset="0"/>
              <a:ea typeface="Verdana" panose="020B0604030504040204" pitchFamily="34" charset="0"/>
            </a:endParaRPr>
          </a:p>
        </p:txBody>
      </p:sp>
      <p:sp>
        <p:nvSpPr>
          <p:cNvPr id="2" name="object 2"/>
          <p:cNvSpPr txBox="1"/>
          <p:nvPr/>
        </p:nvSpPr>
        <p:spPr>
          <a:xfrm>
            <a:off x="547533" y="3739462"/>
            <a:ext cx="4458518" cy="749970"/>
          </a:xfrm>
          <a:prstGeom prst="rect">
            <a:avLst/>
          </a:prstGeom>
        </p:spPr>
        <p:txBody>
          <a:bodyPr vert="horz" wrap="square" lIns="0" tIns="11197" rIns="0" bIns="0" rtlCol="0">
            <a:spAutoFit/>
          </a:bodyPr>
          <a:lstStyle/>
          <a:p>
            <a:pPr marL="11196">
              <a:spcBef>
                <a:spcPts val="88"/>
              </a:spcBef>
            </a:pPr>
            <a:r>
              <a:rPr sz="4800" b="1" dirty="0">
                <a:solidFill>
                  <a:schemeClr val="bg1"/>
                </a:solidFill>
                <a:latin typeface="Verdana" panose="020B0604030504040204" pitchFamily="34" charset="0"/>
                <a:ea typeface="Verdana" panose="020B0604030504040204" pitchFamily="34" charset="0"/>
              </a:rPr>
              <a:t>Our vision</a:t>
            </a:r>
          </a:p>
        </p:txBody>
      </p:sp>
      <p:sp>
        <p:nvSpPr>
          <p:cNvPr id="3" name="object 3"/>
          <p:cNvSpPr txBox="1"/>
          <p:nvPr/>
        </p:nvSpPr>
        <p:spPr>
          <a:xfrm>
            <a:off x="580637" y="4545923"/>
            <a:ext cx="6897189" cy="380638"/>
          </a:xfrm>
          <a:prstGeom prst="rect">
            <a:avLst/>
          </a:prstGeom>
        </p:spPr>
        <p:txBody>
          <a:bodyPr vert="horz" wrap="square" lIns="0" tIns="11197" rIns="0" bIns="0" rtlCol="0">
            <a:spAutoFit/>
          </a:bodyPr>
          <a:lstStyle/>
          <a:p>
            <a:pPr marL="11196">
              <a:spcBef>
                <a:spcPts val="88"/>
              </a:spcBef>
            </a:pPr>
            <a:r>
              <a:rPr sz="2116" b="1" dirty="0">
                <a:solidFill>
                  <a:schemeClr val="bg1"/>
                </a:solidFill>
                <a:latin typeface="Verdana" panose="020B0604030504040204" pitchFamily="34" charset="0"/>
                <a:ea typeface="Verdana" panose="020B0604030504040204" pitchFamily="34" charset="0"/>
              </a:rPr>
              <a:t>We are Europe’s </a:t>
            </a:r>
            <a:r>
              <a:rPr sz="2400" b="1" dirty="0">
                <a:solidFill>
                  <a:schemeClr val="bg1"/>
                </a:solidFill>
                <a:latin typeface="Verdana" panose="020B0604030504040204" pitchFamily="34" charset="0"/>
                <a:ea typeface="Verdana" panose="020B0604030504040204" pitchFamily="34" charset="0"/>
              </a:rPr>
              <a:t>leading</a:t>
            </a:r>
            <a:r>
              <a:rPr sz="2116" b="1" dirty="0">
                <a:solidFill>
                  <a:schemeClr val="bg1"/>
                </a:solidFill>
                <a:latin typeface="Verdana" panose="020B0604030504040204" pitchFamily="34" charset="0"/>
                <a:ea typeface="Verdana" panose="020B0604030504040204" pitchFamily="34" charset="0"/>
              </a:rPr>
              <a:t> health spa operator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34AE368-DEDC-48E3-B5E3-164441A5CFCF}"/>
              </a:ext>
            </a:extLst>
          </p:cNvPr>
          <p:cNvSpPr>
            <a:spLocks noGrp="1"/>
          </p:cNvSpPr>
          <p:nvPr>
            <p:ph type="sldNum" sz="quarter" idx="12"/>
          </p:nvPr>
        </p:nvSpPr>
        <p:spPr/>
        <p:txBody>
          <a:bodyPr/>
          <a:lstStyle/>
          <a:p>
            <a:fld id="{34CD40A8-A2FF-4B30-912C-DE451A2269C1}" type="slidenum">
              <a:rPr lang="en-GB" smtClean="0"/>
              <a:t>4</a:t>
            </a:fld>
            <a:endParaRPr lang="en-GB" dirty="0"/>
          </a:p>
        </p:txBody>
      </p:sp>
      <p:sp>
        <p:nvSpPr>
          <p:cNvPr id="3" name="object 2">
            <a:extLst>
              <a:ext uri="{FF2B5EF4-FFF2-40B4-BE49-F238E27FC236}">
                <a16:creationId xmlns:a16="http://schemas.microsoft.com/office/drawing/2014/main" id="{013CBEB8-E883-4F5F-A3CF-6694A699C660}"/>
              </a:ext>
            </a:extLst>
          </p:cNvPr>
          <p:cNvSpPr/>
          <p:nvPr/>
        </p:nvSpPr>
        <p:spPr>
          <a:xfrm>
            <a:off x="0" y="0"/>
            <a:ext cx="12192000" cy="6858000"/>
          </a:xfrm>
          <a:prstGeom prst="rect">
            <a:avLst/>
          </a:prstGeom>
          <a:blipFill>
            <a:blip r:embed="rId2" cstate="print"/>
            <a:stretch>
              <a:fillRect/>
            </a:stretch>
          </a:blipFill>
        </p:spPr>
        <p:txBody>
          <a:bodyPr wrap="square" lIns="0" tIns="0" rIns="0" bIns="0" rtlCol="0"/>
          <a:lstStyle/>
          <a:p>
            <a:endParaRPr>
              <a:solidFill>
                <a:schemeClr val="bg1"/>
              </a:solidFill>
            </a:endParaRPr>
          </a:p>
        </p:txBody>
      </p:sp>
      <p:sp>
        <p:nvSpPr>
          <p:cNvPr id="5" name="object 4">
            <a:extLst>
              <a:ext uri="{FF2B5EF4-FFF2-40B4-BE49-F238E27FC236}">
                <a16:creationId xmlns:a16="http://schemas.microsoft.com/office/drawing/2014/main" id="{D38D53B2-A5E4-4A62-A803-7089B7ABA87B}"/>
              </a:ext>
            </a:extLst>
          </p:cNvPr>
          <p:cNvSpPr txBox="1"/>
          <p:nvPr/>
        </p:nvSpPr>
        <p:spPr>
          <a:xfrm>
            <a:off x="387575" y="1091455"/>
            <a:ext cx="10254629" cy="5439951"/>
          </a:xfrm>
          <a:prstGeom prst="rect">
            <a:avLst/>
          </a:prstGeom>
          <a:solidFill>
            <a:srgbClr val="231F20">
              <a:alpha val="35000"/>
            </a:srgbClr>
          </a:solidFill>
        </p:spPr>
        <p:txBody>
          <a:bodyPr vert="horz" wrap="square" lIns="0" tIns="12700" rIns="0" bIns="0" rtlCol="0">
            <a:spAutoFit/>
          </a:bodyPr>
          <a:lstStyle/>
          <a:p>
            <a:pPr marL="12700" marR="5080">
              <a:lnSpc>
                <a:spcPct val="100000"/>
              </a:lnSpc>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080">
              <a:lnSpc>
                <a:spcPct val="100000"/>
              </a:lnSpc>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080">
              <a:lnSpc>
                <a:spcPct val="100000"/>
              </a:lnSpc>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080">
              <a:lnSpc>
                <a:spcPct val="100000"/>
              </a:lnSpc>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080">
              <a:lnSpc>
                <a:spcPct val="100000"/>
              </a:lnSpc>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080">
              <a:lnSpc>
                <a:spcPct val="100000"/>
              </a:lnSpc>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080">
              <a:lnSpc>
                <a:spcPct val="100000"/>
              </a:lnSpc>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080">
              <a:lnSpc>
                <a:spcPct val="100000"/>
              </a:lnSpc>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080">
              <a:lnSpc>
                <a:spcPct val="100000"/>
              </a:lnSpc>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080">
              <a:lnSpc>
                <a:spcPct val="100000"/>
              </a:lnSpc>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080">
              <a:lnSpc>
                <a:spcPct val="100000"/>
              </a:lnSpc>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080">
              <a:lnSpc>
                <a:spcPct val="100000"/>
              </a:lnSpc>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080">
              <a:lnSpc>
                <a:spcPct val="100000"/>
              </a:lnSpc>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080">
              <a:lnSpc>
                <a:spcPct val="100000"/>
              </a:lnSpc>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080">
              <a:lnSpc>
                <a:spcPct val="100000"/>
              </a:lnSpc>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080">
              <a:lnSpc>
                <a:spcPct val="100000"/>
              </a:lnSpc>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080">
              <a:lnSpc>
                <a:spcPct val="100000"/>
              </a:lnSpc>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080">
              <a:lnSpc>
                <a:spcPct val="100000"/>
              </a:lnSpc>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080">
              <a:lnSpc>
                <a:spcPct val="100000"/>
              </a:lnSpc>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080">
              <a:lnSpc>
                <a:spcPct val="100000"/>
              </a:lnSpc>
              <a:spcBef>
                <a:spcPts val="100"/>
              </a:spcBef>
            </a:pPr>
            <a:endParaRPr lang="hu-HU" sz="1600" dirty="0">
              <a:solidFill>
                <a:schemeClr val="bg1"/>
              </a:solidFill>
              <a:latin typeface="Verdana" panose="020B0604030504040204" pitchFamily="34" charset="0"/>
              <a:ea typeface="Verdana" panose="020B0604030504040204" pitchFamily="34" charset="0"/>
            </a:endParaRPr>
          </a:p>
          <a:p>
            <a:pPr marL="12700" marR="5080">
              <a:lnSpc>
                <a:spcPct val="100000"/>
              </a:lnSpc>
              <a:spcBef>
                <a:spcPts val="100"/>
              </a:spcBef>
            </a:pPr>
            <a:endParaRPr lang="hu-HU" sz="1600" dirty="0">
              <a:solidFill>
                <a:schemeClr val="bg1"/>
              </a:solidFill>
              <a:latin typeface="Verdana" panose="020B0604030504040204" pitchFamily="34" charset="0"/>
              <a:ea typeface="Verdana" panose="020B0604030504040204" pitchFamily="34" charset="0"/>
            </a:endParaRPr>
          </a:p>
        </p:txBody>
      </p:sp>
      <p:sp>
        <p:nvSpPr>
          <p:cNvPr id="6" name="object 3">
            <a:extLst>
              <a:ext uri="{FF2B5EF4-FFF2-40B4-BE49-F238E27FC236}">
                <a16:creationId xmlns:a16="http://schemas.microsoft.com/office/drawing/2014/main" id="{E8DD3C3B-CE1A-42EB-AB18-EE21664EF73C}"/>
              </a:ext>
            </a:extLst>
          </p:cNvPr>
          <p:cNvSpPr txBox="1"/>
          <p:nvPr/>
        </p:nvSpPr>
        <p:spPr>
          <a:xfrm>
            <a:off x="588971" y="2234455"/>
            <a:ext cx="9762331" cy="4185761"/>
          </a:xfrm>
          <a:prstGeom prst="rect">
            <a:avLst/>
          </a:prstGeom>
          <a:solidFill>
            <a:srgbClr val="231F20">
              <a:alpha val="0"/>
            </a:srgbClr>
          </a:solidFill>
        </p:spPr>
        <p:txBody>
          <a:bodyPr vert="horz" wrap="square" lIns="0" tIns="0" rIns="0" bIns="0" rtlCol="0">
            <a:spAutoFit/>
          </a:bodyPr>
          <a:lstStyle/>
          <a:p>
            <a:pPr marR="5080" algn="just"/>
            <a:r>
              <a:rPr sz="1600" b="1" dirty="0">
                <a:solidFill>
                  <a:schemeClr val="bg1"/>
                </a:solidFill>
                <a:latin typeface="Verdana" panose="020B0604030504040204" pitchFamily="34" charset="0"/>
                <a:ea typeface="Verdana" panose="020B0604030504040204" pitchFamily="34" charset="0"/>
              </a:rPr>
              <a:t>WE ARE CARING</a:t>
            </a:r>
            <a:endParaRPr lang="en-US" sz="1600" b="1" dirty="0">
              <a:solidFill>
                <a:schemeClr val="bg1"/>
              </a:solidFill>
              <a:latin typeface="Verdana" panose="020B0604030504040204" pitchFamily="34" charset="0"/>
              <a:ea typeface="Verdana" panose="020B0604030504040204" pitchFamily="34" charset="0"/>
            </a:endParaRPr>
          </a:p>
          <a:p>
            <a:pPr marR="5080" algn="just"/>
            <a:endParaRPr sz="1600" b="1" dirty="0">
              <a:solidFill>
                <a:schemeClr val="bg1"/>
              </a:solidFill>
              <a:latin typeface="Verdana" panose="020B0604030504040204" pitchFamily="34" charset="0"/>
              <a:ea typeface="Verdana" panose="020B0604030504040204" pitchFamily="34" charset="0"/>
            </a:endParaRPr>
          </a:p>
          <a:p>
            <a:pPr marR="5080" algn="just"/>
            <a:r>
              <a:rPr sz="1600" dirty="0">
                <a:solidFill>
                  <a:schemeClr val="bg1"/>
                </a:solidFill>
                <a:latin typeface="Verdana" panose="020B0604030504040204" pitchFamily="34" charset="0"/>
                <a:ea typeface="Verdana" panose="020B0604030504040204" pitchFamily="34" charset="0"/>
              </a:rPr>
              <a:t>We go out of our way to ensure the comfort and well-being of our guests and employees</a:t>
            </a:r>
            <a:endParaRPr lang="hu-HU" sz="1600" dirty="0">
              <a:solidFill>
                <a:schemeClr val="bg1"/>
              </a:solidFill>
              <a:latin typeface="Verdana" panose="020B0604030504040204" pitchFamily="34" charset="0"/>
              <a:ea typeface="Verdana" panose="020B0604030504040204" pitchFamily="34" charset="0"/>
            </a:endParaRPr>
          </a:p>
          <a:p>
            <a:pPr marR="5080" algn="just"/>
            <a:endParaRPr sz="1600" dirty="0">
              <a:solidFill>
                <a:schemeClr val="bg1"/>
              </a:solidFill>
              <a:latin typeface="Verdana" panose="020B0604030504040204" pitchFamily="34" charset="0"/>
              <a:ea typeface="Verdana" panose="020B0604030504040204" pitchFamily="34" charset="0"/>
            </a:endParaRPr>
          </a:p>
          <a:p>
            <a:pPr marR="5080" algn="just"/>
            <a:r>
              <a:rPr sz="1600" b="1" dirty="0">
                <a:solidFill>
                  <a:schemeClr val="bg1"/>
                </a:solidFill>
                <a:latin typeface="Verdana" panose="020B0604030504040204" pitchFamily="34" charset="0"/>
                <a:ea typeface="Verdana" panose="020B0604030504040204" pitchFamily="34" charset="0"/>
              </a:rPr>
              <a:t>WE ARE INCLUSIVE</a:t>
            </a:r>
            <a:endParaRPr lang="en-US" sz="1600" b="1" dirty="0">
              <a:solidFill>
                <a:schemeClr val="bg1"/>
              </a:solidFill>
              <a:latin typeface="Verdana" panose="020B0604030504040204" pitchFamily="34" charset="0"/>
              <a:ea typeface="Verdana" panose="020B0604030504040204" pitchFamily="34" charset="0"/>
            </a:endParaRPr>
          </a:p>
          <a:p>
            <a:pPr marR="5080" algn="just"/>
            <a:endParaRPr sz="1600" b="1" dirty="0">
              <a:solidFill>
                <a:schemeClr val="bg1"/>
              </a:solidFill>
              <a:latin typeface="Verdana" panose="020B0604030504040204" pitchFamily="34" charset="0"/>
              <a:ea typeface="Verdana" panose="020B0604030504040204" pitchFamily="34" charset="0"/>
            </a:endParaRPr>
          </a:p>
          <a:p>
            <a:pPr marR="5080" algn="just"/>
            <a:r>
              <a:rPr sz="1600" dirty="0">
                <a:solidFill>
                  <a:schemeClr val="bg1"/>
                </a:solidFill>
                <a:latin typeface="Verdana" panose="020B0604030504040204" pitchFamily="34" charset="0"/>
                <a:ea typeface="Verdana" panose="020B0604030504040204" pitchFamily="34" charset="0"/>
              </a:rPr>
              <a:t>All those who have the desire and drive to improve their health are welcome with us.</a:t>
            </a:r>
          </a:p>
          <a:p>
            <a:pPr marR="5080" algn="just"/>
            <a:r>
              <a:rPr sz="1600" dirty="0">
                <a:solidFill>
                  <a:schemeClr val="bg1"/>
                </a:solidFill>
                <a:latin typeface="Verdana" panose="020B0604030504040204" pitchFamily="34" charset="0"/>
                <a:ea typeface="Verdana" panose="020B0604030504040204" pitchFamily="34" charset="0"/>
              </a:rPr>
              <a:t>No matter what service level our guests are aiming for or what budget they have for their stay, our diverse range of hotels has something for every health-conscious person</a:t>
            </a:r>
            <a:endParaRPr lang="hu-HU" sz="1600" dirty="0">
              <a:solidFill>
                <a:schemeClr val="bg1"/>
              </a:solidFill>
              <a:latin typeface="Verdana" panose="020B0604030504040204" pitchFamily="34" charset="0"/>
              <a:ea typeface="Verdana" panose="020B0604030504040204" pitchFamily="34" charset="0"/>
            </a:endParaRPr>
          </a:p>
          <a:p>
            <a:pPr marR="5080" algn="just"/>
            <a:endParaRPr lang="hu-HU" sz="1600" dirty="0">
              <a:solidFill>
                <a:schemeClr val="bg1"/>
              </a:solidFill>
              <a:latin typeface="Verdana" panose="020B0604030504040204" pitchFamily="34" charset="0"/>
              <a:ea typeface="Verdana" panose="020B0604030504040204" pitchFamily="34" charset="0"/>
            </a:endParaRPr>
          </a:p>
          <a:p>
            <a:pPr marR="5080" algn="just"/>
            <a:endParaRPr sz="1600" dirty="0">
              <a:solidFill>
                <a:schemeClr val="bg1"/>
              </a:solidFill>
              <a:latin typeface="Verdana" panose="020B0604030504040204" pitchFamily="34" charset="0"/>
              <a:ea typeface="Verdana" panose="020B0604030504040204" pitchFamily="34" charset="0"/>
            </a:endParaRPr>
          </a:p>
          <a:p>
            <a:pPr marR="5080" algn="just"/>
            <a:r>
              <a:rPr sz="1600" b="1" dirty="0">
                <a:solidFill>
                  <a:schemeClr val="bg1"/>
                </a:solidFill>
                <a:latin typeface="Verdana" panose="020B0604030504040204" pitchFamily="34" charset="0"/>
                <a:ea typeface="Verdana" panose="020B0604030504040204" pitchFamily="34" charset="0"/>
              </a:rPr>
              <a:t>WE ARE COMMITTED</a:t>
            </a:r>
            <a:endParaRPr lang="en-US" sz="1600" b="1" dirty="0">
              <a:solidFill>
                <a:schemeClr val="bg1"/>
              </a:solidFill>
              <a:latin typeface="Verdana" panose="020B0604030504040204" pitchFamily="34" charset="0"/>
              <a:ea typeface="Verdana" panose="020B0604030504040204" pitchFamily="34" charset="0"/>
            </a:endParaRPr>
          </a:p>
          <a:p>
            <a:pPr marR="5080" algn="just"/>
            <a:endParaRPr sz="1600" b="1" dirty="0">
              <a:solidFill>
                <a:schemeClr val="bg1"/>
              </a:solidFill>
              <a:latin typeface="Verdana" panose="020B0604030504040204" pitchFamily="34" charset="0"/>
              <a:ea typeface="Verdana" panose="020B0604030504040204" pitchFamily="34" charset="0"/>
            </a:endParaRPr>
          </a:p>
          <a:p>
            <a:pPr marR="5080" algn="just"/>
            <a:r>
              <a:rPr sz="1600" dirty="0">
                <a:solidFill>
                  <a:schemeClr val="bg1"/>
                </a:solidFill>
                <a:latin typeface="Verdana" panose="020B0604030504040204" pitchFamily="34" charset="0"/>
                <a:ea typeface="Verdana" panose="020B0604030504040204" pitchFamily="34" charset="0"/>
              </a:rPr>
              <a:t>We are committed to the health and well-being of our guests. Our extensive knowledge and vast experience enable us to help them achieve measurable personal results.</a:t>
            </a:r>
          </a:p>
          <a:p>
            <a:pPr marR="5080" algn="just"/>
            <a:r>
              <a:rPr sz="1600" dirty="0">
                <a:solidFill>
                  <a:schemeClr val="bg1"/>
                </a:solidFill>
                <a:latin typeface="Verdana" panose="020B0604030504040204" pitchFamily="34" charset="0"/>
                <a:ea typeface="Verdana" panose="020B0604030504040204" pitchFamily="34" charset="0"/>
              </a:rPr>
              <a:t>We never stop being curious and with our innovative spirit we will continue to evolve and improve our offerings to always meet their needs.</a:t>
            </a:r>
          </a:p>
        </p:txBody>
      </p:sp>
      <p:sp>
        <p:nvSpPr>
          <p:cNvPr id="7" name="object 4">
            <a:extLst>
              <a:ext uri="{FF2B5EF4-FFF2-40B4-BE49-F238E27FC236}">
                <a16:creationId xmlns:a16="http://schemas.microsoft.com/office/drawing/2014/main" id="{6377D6AF-4622-4531-99F1-2EC37D6426DC}"/>
              </a:ext>
            </a:extLst>
          </p:cNvPr>
          <p:cNvSpPr txBox="1">
            <a:spLocks/>
          </p:cNvSpPr>
          <p:nvPr/>
        </p:nvSpPr>
        <p:spPr>
          <a:xfrm>
            <a:off x="588971" y="1320055"/>
            <a:ext cx="4975702" cy="751488"/>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b="1" kern="1200">
                <a:solidFill>
                  <a:srgbClr val="266782"/>
                </a:solidFill>
                <a:latin typeface="Verdana" panose="020B0604030504040204" pitchFamily="34" charset="0"/>
                <a:ea typeface="Verdana" panose="020B0604030504040204" pitchFamily="34" charset="0"/>
                <a:cs typeface="+mj-cs"/>
              </a:defRPr>
            </a:lvl1pPr>
          </a:lstStyle>
          <a:p>
            <a:pPr marL="12700" algn="l">
              <a:lnSpc>
                <a:spcPct val="100000"/>
              </a:lnSpc>
              <a:spcBef>
                <a:spcPts val="100"/>
              </a:spcBef>
            </a:pPr>
            <a:r>
              <a:rPr lang="en-GB" sz="4800">
                <a:solidFill>
                  <a:schemeClr val="bg1"/>
                </a:solidFill>
                <a:cs typeface="+mn-cs"/>
              </a:rPr>
              <a:t>Ensana values</a:t>
            </a:r>
            <a:endParaRPr lang="en-GB" sz="4800" dirty="0">
              <a:solidFill>
                <a:schemeClr val="bg1"/>
              </a:solidFill>
              <a:cs typeface="+mn-cs"/>
            </a:endParaRPr>
          </a:p>
        </p:txBody>
      </p:sp>
    </p:spTree>
    <p:extLst>
      <p:ext uri="{BB962C8B-B14F-4D97-AF65-F5344CB8AC3E}">
        <p14:creationId xmlns:p14="http://schemas.microsoft.com/office/powerpoint/2010/main" val="2799867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53CC0-E2A1-A327-77CF-492376E1238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4775CA-4BC3-5D5A-415B-FE41AFDE43A7}"/>
              </a:ext>
            </a:extLst>
          </p:cNvPr>
          <p:cNvSpPr>
            <a:spLocks noGrp="1"/>
          </p:cNvSpPr>
          <p:nvPr>
            <p:ph type="sldNum" sz="quarter" idx="12"/>
          </p:nvPr>
        </p:nvSpPr>
        <p:spPr/>
        <p:txBody>
          <a:bodyPr/>
          <a:lstStyle/>
          <a:p>
            <a:fld id="{34CD40A8-A2FF-4B30-912C-DE451A2269C1}" type="slidenum">
              <a:rPr lang="en-GB" smtClean="0"/>
              <a:t>5</a:t>
            </a:fld>
            <a:endParaRPr lang="en-GB" dirty="0"/>
          </a:p>
        </p:txBody>
      </p:sp>
      <p:sp>
        <p:nvSpPr>
          <p:cNvPr id="3" name="object 2">
            <a:extLst>
              <a:ext uri="{FF2B5EF4-FFF2-40B4-BE49-F238E27FC236}">
                <a16:creationId xmlns:a16="http://schemas.microsoft.com/office/drawing/2014/main" id="{16B69485-4177-7DB1-CDDE-B144ECAB1403}"/>
              </a:ext>
            </a:extLst>
          </p:cNvPr>
          <p:cNvSpPr/>
          <p:nvPr/>
        </p:nvSpPr>
        <p:spPr>
          <a:xfrm>
            <a:off x="0" y="0"/>
            <a:ext cx="12192000" cy="6858000"/>
          </a:xfrm>
          <a:prstGeom prst="rect">
            <a:avLst/>
          </a:prstGeom>
          <a:blipFill>
            <a:blip r:embed="rId2" cstate="print"/>
            <a:stretch>
              <a:fillRect/>
            </a:stretch>
          </a:blipFill>
        </p:spPr>
        <p:txBody>
          <a:bodyPr wrap="square" lIns="0" tIns="0" rIns="0" bIns="0" rtlCol="0"/>
          <a:lstStyle/>
          <a:p>
            <a:endParaRPr>
              <a:solidFill>
                <a:schemeClr val="bg1"/>
              </a:solidFill>
            </a:endParaRPr>
          </a:p>
        </p:txBody>
      </p:sp>
      <p:sp>
        <p:nvSpPr>
          <p:cNvPr id="7" name="object 4">
            <a:extLst>
              <a:ext uri="{FF2B5EF4-FFF2-40B4-BE49-F238E27FC236}">
                <a16:creationId xmlns:a16="http://schemas.microsoft.com/office/drawing/2014/main" id="{261984B7-DD6C-F8AC-5EBC-5F28E6A1665E}"/>
              </a:ext>
            </a:extLst>
          </p:cNvPr>
          <p:cNvSpPr txBox="1">
            <a:spLocks/>
          </p:cNvSpPr>
          <p:nvPr/>
        </p:nvSpPr>
        <p:spPr>
          <a:xfrm>
            <a:off x="509458" y="136525"/>
            <a:ext cx="8793568" cy="751488"/>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b="1" kern="1200">
                <a:solidFill>
                  <a:srgbClr val="266782"/>
                </a:solidFill>
                <a:latin typeface="Verdana" panose="020B0604030504040204" pitchFamily="34" charset="0"/>
                <a:ea typeface="Verdana" panose="020B0604030504040204" pitchFamily="34" charset="0"/>
                <a:cs typeface="+mj-cs"/>
              </a:defRPr>
            </a:lvl1pPr>
          </a:lstStyle>
          <a:p>
            <a:pPr marL="12700" algn="l">
              <a:lnSpc>
                <a:spcPct val="100000"/>
              </a:lnSpc>
              <a:spcBef>
                <a:spcPts val="100"/>
              </a:spcBef>
            </a:pPr>
            <a:r>
              <a:rPr lang="en-GB" sz="4800" dirty="0">
                <a:solidFill>
                  <a:schemeClr val="bg1"/>
                </a:solidFill>
                <a:cs typeface="+mn-cs"/>
              </a:rPr>
              <a:t>Ensana destinations</a:t>
            </a:r>
          </a:p>
        </p:txBody>
      </p:sp>
      <p:pic>
        <p:nvPicPr>
          <p:cNvPr id="8" name="Picture 7" descr="A map of countries/regions with white text&#10;&#10;AI-generated content may be incorrect.">
            <a:extLst>
              <a:ext uri="{FF2B5EF4-FFF2-40B4-BE49-F238E27FC236}">
                <a16:creationId xmlns:a16="http://schemas.microsoft.com/office/drawing/2014/main" id="{121F32F2-16B8-153D-24BC-86564C6FA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050" y="1736611"/>
            <a:ext cx="6643045" cy="4686259"/>
          </a:xfrm>
          <a:prstGeom prst="rect">
            <a:avLst/>
          </a:prstGeom>
        </p:spPr>
      </p:pic>
      <p:sp>
        <p:nvSpPr>
          <p:cNvPr id="9" name="Прямоугольник 4">
            <a:extLst>
              <a:ext uri="{FF2B5EF4-FFF2-40B4-BE49-F238E27FC236}">
                <a16:creationId xmlns:a16="http://schemas.microsoft.com/office/drawing/2014/main" id="{27BE2AF6-792F-85E5-046F-71C4DE791163}"/>
              </a:ext>
            </a:extLst>
          </p:cNvPr>
          <p:cNvSpPr txBox="1"/>
          <p:nvPr/>
        </p:nvSpPr>
        <p:spPr>
          <a:xfrm>
            <a:off x="7358664" y="1657140"/>
            <a:ext cx="4560705" cy="497059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1815" rIns="51815">
            <a:spAutoFit/>
          </a:bodyPr>
          <a:lstStyle/>
          <a:p>
            <a:pPr algn="just">
              <a:defRPr sz="1600">
                <a:solidFill>
                  <a:srgbClr val="FFFFFF"/>
                </a:solidFill>
                <a:latin typeface="Branding Bold"/>
                <a:ea typeface="Branding Bold"/>
                <a:cs typeface="Branding Bold"/>
                <a:sym typeface="Branding Bold"/>
              </a:defRPr>
            </a:pPr>
            <a:r>
              <a:rPr lang="hu-HU" sz="1400" b="1" u="sng" dirty="0">
                <a:solidFill>
                  <a:schemeClr val="bg1"/>
                </a:solidFill>
                <a:latin typeface="Verdana" panose="020B0604030504040204" pitchFamily="34" charset="0"/>
                <a:ea typeface="Verdana" panose="020B0604030504040204" pitchFamily="34" charset="0"/>
              </a:rPr>
              <a:t>8 </a:t>
            </a:r>
            <a:r>
              <a:rPr lang="hu-HU" sz="1400" b="1" u="sng" dirty="0" err="1">
                <a:solidFill>
                  <a:schemeClr val="bg1"/>
                </a:solidFill>
                <a:latin typeface="Verdana" panose="020B0604030504040204" pitchFamily="34" charset="0"/>
                <a:ea typeface="Verdana" panose="020B0604030504040204" pitchFamily="34" charset="0"/>
              </a:rPr>
              <a:t>countries</a:t>
            </a:r>
            <a:r>
              <a:rPr lang="hu-HU" sz="1400" b="1" u="sng" dirty="0">
                <a:solidFill>
                  <a:schemeClr val="bg1"/>
                </a:solidFill>
                <a:latin typeface="Verdana" panose="020B0604030504040204" pitchFamily="34" charset="0"/>
                <a:ea typeface="Verdana" panose="020B0604030504040204" pitchFamily="34" charset="0"/>
              </a:rPr>
              <a:t> – 11 locations – 26</a:t>
            </a:r>
            <a:r>
              <a:rPr lang="en-GB" sz="1400" b="1" u="sng" dirty="0">
                <a:solidFill>
                  <a:schemeClr val="bg1"/>
                </a:solidFill>
                <a:latin typeface="Verdana" panose="020B0604030504040204" pitchFamily="34" charset="0"/>
                <a:ea typeface="Verdana" panose="020B0604030504040204" pitchFamily="34" charset="0"/>
              </a:rPr>
              <a:t> hotels</a:t>
            </a:r>
            <a:r>
              <a:rPr lang="en-GB" sz="1200" b="1" dirty="0">
                <a:solidFill>
                  <a:schemeClr val="bg1"/>
                </a:solidFill>
                <a:latin typeface="Verdana" panose="020B0604030504040204" pitchFamily="34" charset="0"/>
                <a:ea typeface="Verdana" panose="020B0604030504040204" pitchFamily="34" charset="0"/>
              </a:rPr>
              <a:t> </a:t>
            </a:r>
          </a:p>
          <a:p>
            <a:pPr algn="just">
              <a:defRPr sz="1600">
                <a:solidFill>
                  <a:srgbClr val="FFFFFF"/>
                </a:solidFill>
                <a:latin typeface="Branding Semilight"/>
                <a:ea typeface="Branding Semilight"/>
                <a:cs typeface="Branding Semilight"/>
                <a:sym typeface="Branding Semilight"/>
              </a:defRPr>
            </a:pPr>
            <a:r>
              <a:rPr lang="en-GB" sz="1200" dirty="0">
                <a:solidFill>
                  <a:schemeClr val="bg1"/>
                </a:solidFill>
                <a:latin typeface="Verdana" panose="020B0604030504040204" pitchFamily="34" charset="0"/>
                <a:ea typeface="Verdana" panose="020B0604030504040204" pitchFamily="34" charset="0"/>
              </a:rPr>
              <a:t> </a:t>
            </a:r>
            <a:endParaRPr lang="hu-HU" sz="1200" dirty="0">
              <a:solidFill>
                <a:schemeClr val="bg1"/>
              </a:solidFill>
              <a:latin typeface="Verdana" panose="020B0604030504040204" pitchFamily="34" charset="0"/>
              <a:ea typeface="Verdana" panose="020B0604030504040204" pitchFamily="34" charset="0"/>
            </a:endParaRPr>
          </a:p>
          <a:p>
            <a:pPr marL="171450" indent="-171450" algn="just">
              <a:buFont typeface="Arial" panose="020B0604020202020204" pitchFamily="34" charset="0"/>
              <a:buChar char="•"/>
              <a:defRPr sz="1600">
                <a:solidFill>
                  <a:srgbClr val="FFFFFF"/>
                </a:solidFill>
                <a:latin typeface="Branding Semilight"/>
                <a:ea typeface="Branding Semilight"/>
                <a:cs typeface="Branding Semilight"/>
                <a:sym typeface="Branding Semilight"/>
              </a:defRPr>
            </a:pPr>
            <a:r>
              <a:rPr lang="hu-HU" sz="1200" b="1" dirty="0" err="1">
                <a:solidFill>
                  <a:schemeClr val="bg1"/>
                </a:solidFill>
                <a:latin typeface="Verdana" panose="020B0604030504040204" pitchFamily="34" charset="0"/>
                <a:ea typeface="Verdana" panose="020B0604030504040204" pitchFamily="34" charset="0"/>
              </a:rPr>
              <a:t>Bulgaria</a:t>
            </a:r>
            <a:r>
              <a:rPr lang="hu-HU" sz="1200" dirty="0">
                <a:solidFill>
                  <a:schemeClr val="bg1"/>
                </a:solidFill>
                <a:latin typeface="Verdana" panose="020B0604030504040204" pitchFamily="34" charset="0"/>
                <a:ea typeface="Verdana" panose="020B0604030504040204" pitchFamily="34" charset="0"/>
              </a:rPr>
              <a:t>		</a:t>
            </a:r>
            <a:r>
              <a:rPr lang="hu-HU" sz="1200" dirty="0" err="1">
                <a:solidFill>
                  <a:schemeClr val="bg1"/>
                </a:solidFill>
                <a:latin typeface="Verdana" panose="020B0604030504040204" pitchFamily="34" charset="0"/>
                <a:ea typeface="Verdana" panose="020B0604030504040204" pitchFamily="34" charset="0"/>
              </a:rPr>
              <a:t>Sts</a:t>
            </a:r>
            <a:r>
              <a:rPr lang="hu-HU" sz="1200" dirty="0">
                <a:solidFill>
                  <a:schemeClr val="bg1"/>
                </a:solidFill>
                <a:latin typeface="Verdana" panose="020B0604030504040204" pitchFamily="34" charset="0"/>
                <a:ea typeface="Verdana" panose="020B0604030504040204" pitchFamily="34" charset="0"/>
              </a:rPr>
              <a:t> </a:t>
            </a:r>
            <a:r>
              <a:rPr lang="hu-HU" sz="1200" dirty="0" err="1">
                <a:solidFill>
                  <a:schemeClr val="bg1"/>
                </a:solidFill>
                <a:latin typeface="Verdana" panose="020B0604030504040204" pitchFamily="34" charset="0"/>
                <a:ea typeface="Verdana" panose="020B0604030504040204" pitchFamily="34" charset="0"/>
              </a:rPr>
              <a:t>Constantine</a:t>
            </a:r>
            <a:r>
              <a:rPr lang="hu-HU" sz="1200" dirty="0">
                <a:solidFill>
                  <a:schemeClr val="bg1"/>
                </a:solidFill>
                <a:latin typeface="Verdana" panose="020B0604030504040204" pitchFamily="34" charset="0"/>
                <a:ea typeface="Verdana" panose="020B0604030504040204" pitchFamily="34" charset="0"/>
              </a:rPr>
              <a:t> &amp; Helena (1)</a:t>
            </a:r>
          </a:p>
          <a:p>
            <a:pPr marL="171450" indent="-171450" algn="just">
              <a:buFont typeface="Arial" panose="020B0604020202020204" pitchFamily="34" charset="0"/>
              <a:buChar char="•"/>
              <a:defRPr sz="1600">
                <a:solidFill>
                  <a:srgbClr val="FFFFFF"/>
                </a:solidFill>
                <a:latin typeface="Branding Semilight"/>
                <a:ea typeface="Branding Semilight"/>
                <a:cs typeface="Branding Semilight"/>
                <a:sym typeface="Branding Semilight"/>
              </a:defRPr>
            </a:pPr>
            <a:endParaRPr lang="hu-HU" sz="1200" dirty="0">
              <a:solidFill>
                <a:schemeClr val="bg1"/>
              </a:solidFill>
              <a:latin typeface="Verdana" panose="020B0604030504040204" pitchFamily="34" charset="0"/>
              <a:ea typeface="Verdana" panose="020B0604030504040204" pitchFamily="34" charset="0"/>
            </a:endParaRPr>
          </a:p>
          <a:p>
            <a:pPr marL="171450" indent="-171450" algn="just">
              <a:buFont typeface="Arial" panose="020B0604020202020204" pitchFamily="34" charset="0"/>
              <a:buChar char="•"/>
              <a:defRPr sz="1600">
                <a:solidFill>
                  <a:srgbClr val="FFFFFF"/>
                </a:solidFill>
                <a:latin typeface="Branding Semilight"/>
                <a:ea typeface="Branding Semilight"/>
                <a:cs typeface="Branding Semilight"/>
                <a:sym typeface="Branding Semilight"/>
              </a:defRPr>
            </a:pPr>
            <a:r>
              <a:rPr lang="hu-HU" sz="1200" b="1" dirty="0">
                <a:solidFill>
                  <a:schemeClr val="bg1"/>
                </a:solidFill>
                <a:latin typeface="Verdana" panose="020B0604030504040204" pitchFamily="34" charset="0"/>
                <a:ea typeface="Verdana" panose="020B0604030504040204" pitchFamily="34" charset="0"/>
              </a:rPr>
              <a:t>Czech Republic </a:t>
            </a:r>
            <a:r>
              <a:rPr lang="hu-HU" sz="1200" dirty="0">
                <a:solidFill>
                  <a:schemeClr val="bg1"/>
                </a:solidFill>
                <a:latin typeface="Verdana" panose="020B0604030504040204" pitchFamily="34" charset="0"/>
                <a:ea typeface="Verdana" panose="020B0604030504040204" pitchFamily="34" charset="0"/>
              </a:rPr>
              <a:t>	</a:t>
            </a:r>
            <a:r>
              <a:rPr lang="hu-HU" sz="1200" dirty="0" err="1">
                <a:solidFill>
                  <a:schemeClr val="bg1"/>
                </a:solidFill>
                <a:latin typeface="Verdana" panose="020B0604030504040204" pitchFamily="34" charset="0"/>
                <a:ea typeface="Verdana" panose="020B0604030504040204" pitchFamily="34" charset="0"/>
              </a:rPr>
              <a:t>Marienbad</a:t>
            </a:r>
            <a:r>
              <a:rPr lang="hu-HU" sz="1200" dirty="0">
                <a:solidFill>
                  <a:schemeClr val="bg1"/>
                </a:solidFill>
                <a:latin typeface="Verdana" panose="020B0604030504040204" pitchFamily="34" charset="0"/>
                <a:ea typeface="Verdana" panose="020B0604030504040204" pitchFamily="34" charset="0"/>
              </a:rPr>
              <a:t> (7)</a:t>
            </a:r>
          </a:p>
          <a:p>
            <a:pPr marL="285750" indent="-285750" algn="just">
              <a:buFont typeface="Arial" panose="020B0604020202020204" pitchFamily="34" charset="0"/>
              <a:buChar char="•"/>
              <a:defRPr sz="1600">
                <a:solidFill>
                  <a:srgbClr val="FFFFFF"/>
                </a:solidFill>
                <a:latin typeface="Branding Semilight"/>
                <a:ea typeface="Branding Semilight"/>
                <a:cs typeface="Branding Semilight"/>
                <a:sym typeface="Branding Semilight"/>
              </a:defRPr>
            </a:pPr>
            <a:endParaRPr lang="hu-HU" sz="1200" dirty="0">
              <a:solidFill>
                <a:schemeClr val="bg1"/>
              </a:solidFill>
              <a:latin typeface="Verdana" panose="020B0604030504040204" pitchFamily="34" charset="0"/>
              <a:ea typeface="Verdana" panose="020B0604030504040204" pitchFamily="34" charset="0"/>
            </a:endParaRPr>
          </a:p>
          <a:p>
            <a:pPr marL="171450" indent="-171450" algn="just">
              <a:buFont typeface="Arial" panose="020B0604020202020204" pitchFamily="34" charset="0"/>
              <a:buChar char="•"/>
              <a:defRPr sz="1600">
                <a:solidFill>
                  <a:srgbClr val="FFFFFF"/>
                </a:solidFill>
                <a:latin typeface="Branding Semilight"/>
                <a:ea typeface="Branding Semilight"/>
                <a:cs typeface="Branding Semilight"/>
                <a:sym typeface="Branding Semilight"/>
              </a:defRPr>
            </a:pPr>
            <a:r>
              <a:rPr lang="hu-HU" sz="1200" b="1" dirty="0">
                <a:solidFill>
                  <a:schemeClr val="bg1"/>
                </a:solidFill>
                <a:latin typeface="Verdana" panose="020B0604030504040204" pitchFamily="34" charset="0"/>
                <a:ea typeface="Verdana" panose="020B0604030504040204" pitchFamily="34" charset="0"/>
              </a:rPr>
              <a:t>Georgia</a:t>
            </a:r>
            <a:r>
              <a:rPr lang="hu-HU" sz="1200" dirty="0">
                <a:solidFill>
                  <a:schemeClr val="bg1"/>
                </a:solidFill>
                <a:latin typeface="Verdana" panose="020B0604030504040204" pitchFamily="34" charset="0"/>
                <a:ea typeface="Verdana" panose="020B0604030504040204" pitchFamily="34" charset="0"/>
              </a:rPr>
              <a:t>		</a:t>
            </a:r>
            <a:r>
              <a:rPr lang="hu-HU" sz="1200" dirty="0" err="1">
                <a:solidFill>
                  <a:schemeClr val="bg1"/>
                </a:solidFill>
                <a:latin typeface="Verdana" panose="020B0604030504040204" pitchFamily="34" charset="0"/>
                <a:ea typeface="Verdana" panose="020B0604030504040204" pitchFamily="34" charset="0"/>
              </a:rPr>
              <a:t>Sairme</a:t>
            </a:r>
            <a:r>
              <a:rPr lang="hu-HU" sz="1200" dirty="0">
                <a:solidFill>
                  <a:schemeClr val="bg1"/>
                </a:solidFill>
                <a:latin typeface="Verdana" panose="020B0604030504040204" pitchFamily="34" charset="0"/>
                <a:ea typeface="Verdana" panose="020B0604030504040204" pitchFamily="34" charset="0"/>
              </a:rPr>
              <a:t> (2) 		  </a:t>
            </a:r>
            <a:r>
              <a:rPr lang="hu-HU" sz="900" b="1" dirty="0">
                <a:solidFill>
                  <a:schemeClr val="bg1"/>
                </a:solidFill>
                <a:latin typeface="Verdana" panose="020B0604030504040204" pitchFamily="34" charset="0"/>
                <a:ea typeface="Verdana" panose="020B0604030504040204" pitchFamily="34" charset="0"/>
              </a:rPr>
              <a:t>OPENING SOON</a:t>
            </a:r>
          </a:p>
          <a:p>
            <a:pPr marL="171450" indent="-171450" algn="just">
              <a:buFont typeface="Arial" panose="020B0604020202020204" pitchFamily="34" charset="0"/>
              <a:buChar char="•"/>
              <a:defRPr sz="1600">
                <a:solidFill>
                  <a:srgbClr val="FFFFFF"/>
                </a:solidFill>
                <a:latin typeface="Branding Semilight"/>
                <a:ea typeface="Branding Semilight"/>
                <a:cs typeface="Branding Semilight"/>
                <a:sym typeface="Branding Semilight"/>
              </a:defRPr>
            </a:pPr>
            <a:endParaRPr lang="hu-HU" sz="1200" b="1" dirty="0">
              <a:solidFill>
                <a:schemeClr val="bg1"/>
              </a:solidFill>
              <a:latin typeface="Verdana" panose="020B0604030504040204" pitchFamily="34" charset="0"/>
              <a:ea typeface="Verdana" panose="020B0604030504040204" pitchFamily="34" charset="0"/>
            </a:endParaRPr>
          </a:p>
          <a:p>
            <a:pPr marL="171450" indent="-171450" algn="just">
              <a:buFont typeface="Arial" panose="020B0604020202020204" pitchFamily="34" charset="0"/>
              <a:buChar char="•"/>
              <a:defRPr sz="1600">
                <a:solidFill>
                  <a:srgbClr val="FFFFFF"/>
                </a:solidFill>
                <a:latin typeface="Branding Semilight"/>
                <a:ea typeface="Branding Semilight"/>
                <a:cs typeface="Branding Semilight"/>
                <a:sym typeface="Branding Semilight"/>
              </a:defRPr>
            </a:pPr>
            <a:r>
              <a:rPr lang="hu-HU" sz="1200" b="1" dirty="0">
                <a:solidFill>
                  <a:schemeClr val="bg1"/>
                </a:solidFill>
                <a:latin typeface="Verdana" panose="020B0604030504040204" pitchFamily="34" charset="0"/>
                <a:ea typeface="Verdana" panose="020B0604030504040204" pitchFamily="34" charset="0"/>
              </a:rPr>
              <a:t>Germany</a:t>
            </a:r>
            <a:r>
              <a:rPr lang="hu-HU" sz="1200" dirty="0">
                <a:solidFill>
                  <a:schemeClr val="bg1"/>
                </a:solidFill>
                <a:latin typeface="Verdana" panose="020B0604030504040204" pitchFamily="34" charset="0"/>
                <a:ea typeface="Verdana" panose="020B0604030504040204" pitchFamily="34" charset="0"/>
              </a:rPr>
              <a:t> 	</a:t>
            </a:r>
            <a:r>
              <a:rPr lang="hu-HU" sz="1200" dirty="0" err="1">
                <a:solidFill>
                  <a:schemeClr val="bg1"/>
                </a:solidFill>
                <a:latin typeface="Verdana" panose="020B0604030504040204" pitchFamily="34" charset="0"/>
                <a:ea typeface="Verdana" panose="020B0604030504040204" pitchFamily="34" charset="0"/>
              </a:rPr>
              <a:t>Bad</a:t>
            </a:r>
            <a:r>
              <a:rPr lang="hu-HU" sz="1200" dirty="0">
                <a:solidFill>
                  <a:schemeClr val="bg1"/>
                </a:solidFill>
                <a:latin typeface="Verdana" panose="020B0604030504040204" pitchFamily="34" charset="0"/>
                <a:ea typeface="Verdana" panose="020B0604030504040204" pitchFamily="34" charset="0"/>
              </a:rPr>
              <a:t> </a:t>
            </a:r>
            <a:r>
              <a:rPr lang="hu-HU" sz="1200" dirty="0" err="1">
                <a:solidFill>
                  <a:schemeClr val="bg1"/>
                </a:solidFill>
                <a:latin typeface="Verdana" panose="020B0604030504040204" pitchFamily="34" charset="0"/>
                <a:ea typeface="Verdana" panose="020B0604030504040204" pitchFamily="34" charset="0"/>
              </a:rPr>
              <a:t>Griesbach</a:t>
            </a:r>
            <a:r>
              <a:rPr lang="hu-HU" sz="1200" dirty="0">
                <a:solidFill>
                  <a:schemeClr val="bg1"/>
                </a:solidFill>
                <a:latin typeface="Verdana" panose="020B0604030504040204" pitchFamily="34" charset="0"/>
                <a:ea typeface="Verdana" panose="020B0604030504040204" pitchFamily="34" charset="0"/>
              </a:rPr>
              <a:t> (1) 	  </a:t>
            </a:r>
            <a:r>
              <a:rPr lang="hu-HU" sz="900" b="1" dirty="0">
                <a:solidFill>
                  <a:schemeClr val="bg1"/>
                </a:solidFill>
                <a:latin typeface="Verdana" panose="020B0604030504040204" pitchFamily="34" charset="0"/>
                <a:ea typeface="Verdana" panose="020B0604030504040204" pitchFamily="34" charset="0"/>
              </a:rPr>
              <a:t>OPENING SOON</a:t>
            </a:r>
            <a:endParaRPr lang="hu-HU" sz="1200" b="1" dirty="0">
              <a:solidFill>
                <a:schemeClr val="bg1"/>
              </a:solidFill>
              <a:latin typeface="Verdana" panose="020B0604030504040204" pitchFamily="34" charset="0"/>
              <a:ea typeface="Verdana" panose="020B0604030504040204" pitchFamily="34" charset="0"/>
            </a:endParaRPr>
          </a:p>
          <a:p>
            <a:pPr marL="285750" indent="-285750" algn="just">
              <a:buFont typeface="Arial" panose="020B0604020202020204" pitchFamily="34" charset="0"/>
              <a:buChar char="•"/>
              <a:defRPr sz="1600">
                <a:solidFill>
                  <a:srgbClr val="FFFFFF"/>
                </a:solidFill>
                <a:latin typeface="Branding Semilight"/>
                <a:ea typeface="Branding Semilight"/>
                <a:cs typeface="Branding Semilight"/>
                <a:sym typeface="Branding Semilight"/>
              </a:defRPr>
            </a:pPr>
            <a:endParaRPr lang="hu-HU" sz="1200" dirty="0">
              <a:solidFill>
                <a:schemeClr val="bg1"/>
              </a:solidFill>
              <a:latin typeface="Verdana" panose="020B0604030504040204" pitchFamily="34" charset="0"/>
              <a:ea typeface="Verdana" panose="020B0604030504040204" pitchFamily="34" charset="0"/>
            </a:endParaRPr>
          </a:p>
          <a:p>
            <a:pPr marL="171450" indent="-171450" algn="just">
              <a:buFont typeface="Arial" panose="020B0604020202020204" pitchFamily="34" charset="0"/>
              <a:buChar char="•"/>
              <a:defRPr sz="1600">
                <a:solidFill>
                  <a:srgbClr val="FFFFFF"/>
                </a:solidFill>
                <a:latin typeface="Branding Semilight"/>
                <a:ea typeface="Branding Semilight"/>
                <a:cs typeface="Branding Semilight"/>
                <a:sym typeface="Branding Semilight"/>
              </a:defRPr>
            </a:pPr>
            <a:r>
              <a:rPr lang="hu-HU" sz="1200" b="1" dirty="0">
                <a:solidFill>
                  <a:schemeClr val="bg1"/>
                </a:solidFill>
                <a:latin typeface="Verdana" panose="020B0604030504040204" pitchFamily="34" charset="0"/>
                <a:ea typeface="Verdana" panose="020B0604030504040204" pitchFamily="34" charset="0"/>
              </a:rPr>
              <a:t>Hungary</a:t>
            </a:r>
            <a:r>
              <a:rPr lang="hu-HU" sz="1200" dirty="0">
                <a:solidFill>
                  <a:schemeClr val="bg1"/>
                </a:solidFill>
                <a:latin typeface="Verdana" panose="020B0604030504040204" pitchFamily="34" charset="0"/>
                <a:ea typeface="Verdana" panose="020B0604030504040204" pitchFamily="34" charset="0"/>
              </a:rPr>
              <a:t>		Budapest (2)</a:t>
            </a:r>
          </a:p>
          <a:p>
            <a:pPr marL="285750" indent="-285750" algn="just">
              <a:buFont typeface="Arial" panose="020B0604020202020204" pitchFamily="34" charset="0"/>
              <a:buChar char="•"/>
              <a:defRPr sz="1600">
                <a:solidFill>
                  <a:srgbClr val="FFFFFF"/>
                </a:solidFill>
                <a:latin typeface="Branding Semilight"/>
                <a:ea typeface="Branding Semilight"/>
                <a:cs typeface="Branding Semilight"/>
                <a:sym typeface="Branding Semilight"/>
              </a:defRPr>
            </a:pPr>
            <a:endParaRPr lang="hu-HU" sz="1200" dirty="0">
              <a:solidFill>
                <a:schemeClr val="bg1"/>
              </a:solidFill>
              <a:latin typeface="Verdana" panose="020B0604030504040204" pitchFamily="34" charset="0"/>
              <a:ea typeface="Verdana" panose="020B0604030504040204" pitchFamily="34" charset="0"/>
            </a:endParaRPr>
          </a:p>
          <a:p>
            <a:pPr algn="just">
              <a:defRPr sz="1600">
                <a:solidFill>
                  <a:srgbClr val="FFFFFF"/>
                </a:solidFill>
                <a:latin typeface="Branding Semilight"/>
                <a:ea typeface="Branding Semilight"/>
                <a:cs typeface="Branding Semilight"/>
                <a:sym typeface="Branding Semilight"/>
              </a:defRPr>
            </a:pPr>
            <a:r>
              <a:rPr lang="hu-HU" sz="1200" dirty="0">
                <a:solidFill>
                  <a:schemeClr val="bg1"/>
                </a:solidFill>
                <a:latin typeface="Verdana" panose="020B0604030504040204" pitchFamily="34" charset="0"/>
                <a:ea typeface="Verdana" panose="020B0604030504040204" pitchFamily="34" charset="0"/>
              </a:rPr>
              <a:t>		Heviz (2)</a:t>
            </a:r>
          </a:p>
          <a:p>
            <a:pPr marL="285750" indent="-285750" algn="just">
              <a:buFont typeface="Arial" panose="020B0604020202020204" pitchFamily="34" charset="0"/>
              <a:buChar char="•"/>
              <a:defRPr sz="1600">
                <a:solidFill>
                  <a:srgbClr val="FFFFFF"/>
                </a:solidFill>
                <a:latin typeface="Branding Semilight"/>
                <a:ea typeface="Branding Semilight"/>
                <a:cs typeface="Branding Semilight"/>
                <a:sym typeface="Branding Semilight"/>
              </a:defRPr>
            </a:pPr>
            <a:endParaRPr lang="hu-HU" sz="1200" dirty="0">
              <a:solidFill>
                <a:schemeClr val="bg1"/>
              </a:solidFill>
              <a:latin typeface="Verdana" panose="020B0604030504040204" pitchFamily="34" charset="0"/>
              <a:ea typeface="Verdana" panose="020B0604030504040204" pitchFamily="34" charset="0"/>
            </a:endParaRPr>
          </a:p>
          <a:p>
            <a:pPr algn="just">
              <a:defRPr sz="1600">
                <a:solidFill>
                  <a:srgbClr val="FFFFFF"/>
                </a:solidFill>
                <a:latin typeface="Branding Semilight"/>
                <a:ea typeface="Branding Semilight"/>
                <a:cs typeface="Branding Semilight"/>
                <a:sym typeface="Branding Semilight"/>
              </a:defRPr>
            </a:pPr>
            <a:r>
              <a:rPr lang="hu-HU" sz="1200" dirty="0">
                <a:solidFill>
                  <a:schemeClr val="bg1"/>
                </a:solidFill>
                <a:latin typeface="Verdana" panose="020B0604030504040204" pitchFamily="34" charset="0"/>
                <a:ea typeface="Verdana" panose="020B0604030504040204" pitchFamily="34" charset="0"/>
              </a:rPr>
              <a:t>		Sarvar (1)</a:t>
            </a:r>
          </a:p>
          <a:p>
            <a:pPr marL="171450" indent="-171450" algn="just">
              <a:buFont typeface="Arial" panose="020B0604020202020204" pitchFamily="34" charset="0"/>
              <a:buChar char="•"/>
              <a:defRPr sz="1600">
                <a:solidFill>
                  <a:srgbClr val="FFFFFF"/>
                </a:solidFill>
                <a:latin typeface="Branding Semilight"/>
                <a:ea typeface="Branding Semilight"/>
                <a:cs typeface="Branding Semilight"/>
                <a:sym typeface="Branding Semilight"/>
              </a:defRPr>
            </a:pPr>
            <a:endParaRPr lang="hu-HU" sz="1200" b="1" dirty="0">
              <a:solidFill>
                <a:schemeClr val="bg1"/>
              </a:solidFill>
              <a:latin typeface="Verdana" panose="020B0604030504040204" pitchFamily="34" charset="0"/>
              <a:ea typeface="Verdana" panose="020B0604030504040204" pitchFamily="34" charset="0"/>
            </a:endParaRPr>
          </a:p>
          <a:p>
            <a:pPr marL="171450" indent="-171450" algn="just">
              <a:buFont typeface="Arial" panose="020B0604020202020204" pitchFamily="34" charset="0"/>
              <a:buChar char="•"/>
              <a:defRPr sz="1600">
                <a:solidFill>
                  <a:srgbClr val="FFFFFF"/>
                </a:solidFill>
                <a:latin typeface="Branding Semilight"/>
                <a:ea typeface="Branding Semilight"/>
                <a:cs typeface="Branding Semilight"/>
                <a:sym typeface="Branding Semilight"/>
              </a:defRPr>
            </a:pPr>
            <a:r>
              <a:rPr lang="hu-HU" sz="1200" b="1" dirty="0" err="1">
                <a:solidFill>
                  <a:schemeClr val="bg1"/>
                </a:solidFill>
                <a:latin typeface="Verdana" panose="020B0604030504040204" pitchFamily="34" charset="0"/>
                <a:ea typeface="Verdana" panose="020B0604030504040204" pitchFamily="34" charset="0"/>
              </a:rPr>
              <a:t>Italy</a:t>
            </a:r>
            <a:r>
              <a:rPr lang="hu-HU" sz="1200" dirty="0">
                <a:solidFill>
                  <a:schemeClr val="bg1"/>
                </a:solidFill>
                <a:latin typeface="Verdana" panose="020B0604030504040204" pitchFamily="34" charset="0"/>
                <a:ea typeface="Verdana" panose="020B0604030504040204" pitchFamily="34" charset="0"/>
              </a:rPr>
              <a:t>		</a:t>
            </a:r>
            <a:r>
              <a:rPr lang="hu-HU" sz="1200" dirty="0" err="1">
                <a:solidFill>
                  <a:schemeClr val="bg1"/>
                </a:solidFill>
                <a:latin typeface="Verdana" panose="020B0604030504040204" pitchFamily="34" charset="0"/>
                <a:ea typeface="Verdana" panose="020B0604030504040204" pitchFamily="34" charset="0"/>
              </a:rPr>
              <a:t>Montegrotto</a:t>
            </a:r>
            <a:r>
              <a:rPr lang="hu-HU" sz="1200" dirty="0">
                <a:solidFill>
                  <a:schemeClr val="bg1"/>
                </a:solidFill>
                <a:latin typeface="Verdana" panose="020B0604030504040204" pitchFamily="34" charset="0"/>
                <a:ea typeface="Verdana" panose="020B0604030504040204" pitchFamily="34" charset="0"/>
              </a:rPr>
              <a:t> Terme (1)   </a:t>
            </a:r>
            <a:r>
              <a:rPr lang="hu-HU" sz="900" b="1" dirty="0">
                <a:solidFill>
                  <a:schemeClr val="bg1"/>
                </a:solidFill>
                <a:latin typeface="Verdana" panose="020B0604030504040204" pitchFamily="34" charset="0"/>
                <a:ea typeface="Verdana" panose="020B0604030504040204" pitchFamily="34" charset="0"/>
              </a:rPr>
              <a:t>OPENING SOON</a:t>
            </a:r>
            <a:endParaRPr lang="hu-HU" sz="1200" b="1" dirty="0">
              <a:solidFill>
                <a:schemeClr val="bg1"/>
              </a:solidFill>
              <a:latin typeface="Verdana" panose="020B0604030504040204" pitchFamily="34" charset="0"/>
              <a:ea typeface="Verdana" panose="020B0604030504040204" pitchFamily="34" charset="0"/>
            </a:endParaRPr>
          </a:p>
          <a:p>
            <a:pPr marL="285750" indent="-285750" algn="just">
              <a:buFont typeface="Arial" panose="020B0604020202020204" pitchFamily="34" charset="0"/>
              <a:buChar char="•"/>
              <a:defRPr sz="1600">
                <a:solidFill>
                  <a:srgbClr val="FFFFFF"/>
                </a:solidFill>
                <a:latin typeface="Branding Semilight"/>
                <a:ea typeface="Branding Semilight"/>
                <a:cs typeface="Branding Semilight"/>
                <a:sym typeface="Branding Semilight"/>
              </a:defRPr>
            </a:pPr>
            <a:endParaRPr lang="hu-HU" sz="1200" dirty="0">
              <a:solidFill>
                <a:schemeClr val="bg1"/>
              </a:solidFill>
              <a:latin typeface="Verdana" panose="020B0604030504040204" pitchFamily="34" charset="0"/>
              <a:ea typeface="Verdana" panose="020B0604030504040204" pitchFamily="34" charset="0"/>
            </a:endParaRPr>
          </a:p>
          <a:p>
            <a:pPr marL="171450" indent="-171450" algn="just">
              <a:buFont typeface="Arial" panose="020B0604020202020204" pitchFamily="34" charset="0"/>
              <a:buChar char="•"/>
              <a:defRPr sz="1600">
                <a:solidFill>
                  <a:srgbClr val="FFFFFF"/>
                </a:solidFill>
                <a:latin typeface="Branding Semilight"/>
                <a:ea typeface="Branding Semilight"/>
                <a:cs typeface="Branding Semilight"/>
                <a:sym typeface="Branding Semilight"/>
              </a:defRPr>
            </a:pPr>
            <a:r>
              <a:rPr lang="hu-HU" sz="1200" b="1" dirty="0">
                <a:solidFill>
                  <a:schemeClr val="bg1"/>
                </a:solidFill>
                <a:latin typeface="Verdana" panose="020B0604030504040204" pitchFamily="34" charset="0"/>
                <a:ea typeface="Verdana" panose="020B0604030504040204" pitchFamily="34" charset="0"/>
              </a:rPr>
              <a:t>Romania</a:t>
            </a:r>
            <a:r>
              <a:rPr lang="hu-HU" sz="1200" dirty="0">
                <a:solidFill>
                  <a:schemeClr val="bg1"/>
                </a:solidFill>
                <a:latin typeface="Verdana" panose="020B0604030504040204" pitchFamily="34" charset="0"/>
                <a:ea typeface="Verdana" panose="020B0604030504040204" pitchFamily="34" charset="0"/>
              </a:rPr>
              <a:t>	Sovata (3)</a:t>
            </a:r>
          </a:p>
          <a:p>
            <a:pPr marL="171450" indent="-171450" algn="just">
              <a:buFont typeface="Arial" panose="020B0604020202020204" pitchFamily="34" charset="0"/>
              <a:buChar char="•"/>
              <a:defRPr sz="1600">
                <a:solidFill>
                  <a:srgbClr val="FFFFFF"/>
                </a:solidFill>
                <a:latin typeface="Branding Semilight"/>
                <a:ea typeface="Branding Semilight"/>
                <a:cs typeface="Branding Semilight"/>
                <a:sym typeface="Branding Semilight"/>
              </a:defRPr>
            </a:pPr>
            <a:endParaRPr lang="hu-HU" sz="1200" dirty="0">
              <a:solidFill>
                <a:schemeClr val="bg1"/>
              </a:solidFill>
              <a:latin typeface="Verdana" panose="020B0604030504040204" pitchFamily="34" charset="0"/>
              <a:ea typeface="Verdana" panose="020B0604030504040204" pitchFamily="34" charset="0"/>
            </a:endParaRPr>
          </a:p>
          <a:p>
            <a:pPr marL="171450" indent="-171450" algn="just">
              <a:buFont typeface="Arial" panose="020B0604020202020204" pitchFamily="34" charset="0"/>
              <a:buChar char="•"/>
              <a:defRPr sz="1600">
                <a:solidFill>
                  <a:srgbClr val="FFFFFF"/>
                </a:solidFill>
                <a:latin typeface="Branding Semilight"/>
                <a:ea typeface="Branding Semilight"/>
                <a:cs typeface="Branding Semilight"/>
                <a:sym typeface="Branding Semilight"/>
              </a:defRPr>
            </a:pPr>
            <a:r>
              <a:rPr lang="hu-HU" sz="1200" b="1" dirty="0">
                <a:solidFill>
                  <a:schemeClr val="bg1"/>
                </a:solidFill>
                <a:latin typeface="Verdana" panose="020B0604030504040204" pitchFamily="34" charset="0"/>
                <a:ea typeface="Verdana" panose="020B0604030504040204" pitchFamily="34" charset="0"/>
              </a:rPr>
              <a:t>Slovakia </a:t>
            </a:r>
            <a:r>
              <a:rPr lang="hu-HU" sz="1200" dirty="0">
                <a:solidFill>
                  <a:schemeClr val="bg1"/>
                </a:solidFill>
                <a:latin typeface="Verdana" panose="020B0604030504040204" pitchFamily="34" charset="0"/>
                <a:ea typeface="Verdana" panose="020B0604030504040204" pitchFamily="34" charset="0"/>
              </a:rPr>
              <a:t>	Piestany (5)</a:t>
            </a:r>
          </a:p>
          <a:p>
            <a:pPr lvl="3" algn="just">
              <a:defRPr sz="1600">
                <a:solidFill>
                  <a:srgbClr val="FFFFFF"/>
                </a:solidFill>
                <a:latin typeface="Branding Semilight"/>
                <a:ea typeface="Branding Semilight"/>
                <a:cs typeface="Branding Semilight"/>
                <a:sym typeface="Branding Semilight"/>
              </a:defRPr>
            </a:pPr>
            <a:r>
              <a:rPr lang="hu-HU" sz="1200" dirty="0">
                <a:solidFill>
                  <a:schemeClr val="bg1"/>
                </a:solidFill>
                <a:latin typeface="Verdana" panose="020B0604030504040204" pitchFamily="34" charset="0"/>
                <a:ea typeface="Verdana" panose="020B0604030504040204" pitchFamily="34" charset="0"/>
              </a:rPr>
              <a:t>	</a:t>
            </a:r>
          </a:p>
          <a:p>
            <a:pPr lvl="3" algn="just">
              <a:defRPr sz="1600">
                <a:solidFill>
                  <a:srgbClr val="FFFFFF"/>
                </a:solidFill>
                <a:latin typeface="Branding Semilight"/>
                <a:ea typeface="Branding Semilight"/>
                <a:cs typeface="Branding Semilight"/>
                <a:sym typeface="Branding Semilight"/>
              </a:defRPr>
            </a:pPr>
            <a:r>
              <a:rPr lang="hu-HU" sz="1200" dirty="0">
                <a:solidFill>
                  <a:schemeClr val="bg1"/>
                </a:solidFill>
                <a:latin typeface="Verdana" panose="020B0604030504040204" pitchFamily="34" charset="0"/>
                <a:ea typeface="Verdana" panose="020B0604030504040204" pitchFamily="34" charset="0"/>
              </a:rPr>
              <a:t>	</a:t>
            </a:r>
            <a:r>
              <a:rPr lang="hu-HU" sz="1200" dirty="0" err="1">
                <a:solidFill>
                  <a:schemeClr val="bg1"/>
                </a:solidFill>
                <a:latin typeface="Verdana" panose="020B0604030504040204" pitchFamily="34" charset="0"/>
                <a:ea typeface="Verdana" panose="020B0604030504040204" pitchFamily="34" charset="0"/>
              </a:rPr>
              <a:t>Smrdaky</a:t>
            </a:r>
            <a:r>
              <a:rPr lang="hu-HU" sz="1200" dirty="0">
                <a:solidFill>
                  <a:schemeClr val="bg1"/>
                </a:solidFill>
                <a:latin typeface="Verdana" panose="020B0604030504040204" pitchFamily="34" charset="0"/>
                <a:ea typeface="Verdana" panose="020B0604030504040204" pitchFamily="34" charset="0"/>
              </a:rPr>
              <a:t> (1)</a:t>
            </a:r>
          </a:p>
          <a:p>
            <a:pPr algn="just">
              <a:defRPr sz="1600">
                <a:solidFill>
                  <a:srgbClr val="FFFFFF"/>
                </a:solidFill>
                <a:latin typeface="Branding Semilight"/>
                <a:ea typeface="Branding Semilight"/>
                <a:cs typeface="Branding Semilight"/>
                <a:sym typeface="Branding Semilight"/>
              </a:defRPr>
            </a:pPr>
            <a:endParaRPr lang="hu-HU" sz="1200"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99869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Прямоугольник 7">
            <a:extLst>
              <a:ext uri="{FF2B5EF4-FFF2-40B4-BE49-F238E27FC236}">
                <a16:creationId xmlns:a16="http://schemas.microsoft.com/office/drawing/2014/main" id="{1C4763D0-CC9E-437E-B66F-526FB65BEAE6}"/>
              </a:ext>
            </a:extLst>
          </p:cNvPr>
          <p:cNvSpPr txBox="1"/>
          <p:nvPr/>
        </p:nvSpPr>
        <p:spPr>
          <a:xfrm>
            <a:off x="724141" y="1128089"/>
            <a:ext cx="4776717"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1815" rIns="51815">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solidFill>
                  <a:srgbClr val="FFFFFF"/>
                </a:solidFill>
                <a:latin typeface="Branding Bold"/>
                <a:ea typeface="Branding Bold"/>
                <a:cs typeface="Branding Bold"/>
                <a:sym typeface="Branding Bold"/>
              </a:defRPr>
            </a:pPr>
            <a:endParaRPr kumimoji="0" lang="en-GB" sz="1600" b="1" i="0" u="none" strike="noStrike" kern="1200" cap="none" spc="0" normalizeH="0" baseline="0" noProof="0" dirty="0">
              <a:ln>
                <a:noFill/>
              </a:ln>
              <a:solidFill>
                <a:srgbClr val="FFFFFF"/>
              </a:solidFill>
              <a:effectLst/>
              <a:uLnTx/>
              <a:uFillTx/>
              <a:latin typeface="Branding Light" panose="00000400000000000000" pitchFamily="50" charset="0"/>
              <a:sym typeface="Branding Semilight"/>
            </a:endParaRPr>
          </a:p>
        </p:txBody>
      </p:sp>
      <p:pic>
        <p:nvPicPr>
          <p:cNvPr id="21" name="Picture 20">
            <a:extLst>
              <a:ext uri="{FF2B5EF4-FFF2-40B4-BE49-F238E27FC236}">
                <a16:creationId xmlns:a16="http://schemas.microsoft.com/office/drawing/2014/main" id="{A48B6468-F2DA-47D3-BDC6-6529AB0F6D2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27761" y="-43785"/>
            <a:ext cx="6164239" cy="5936103"/>
          </a:xfrm>
          <a:prstGeom prst="rect">
            <a:avLst/>
          </a:prstGeom>
        </p:spPr>
      </p:pic>
      <p:sp>
        <p:nvSpPr>
          <p:cNvPr id="22" name="Прямоугольник 7">
            <a:extLst>
              <a:ext uri="{FF2B5EF4-FFF2-40B4-BE49-F238E27FC236}">
                <a16:creationId xmlns:a16="http://schemas.microsoft.com/office/drawing/2014/main" id="{141A1854-D6A8-8CC6-0477-6D2F2CF504D5}"/>
              </a:ext>
            </a:extLst>
          </p:cNvPr>
          <p:cNvSpPr txBox="1"/>
          <p:nvPr/>
        </p:nvSpPr>
        <p:spPr>
          <a:xfrm>
            <a:off x="421991" y="1056238"/>
            <a:ext cx="7443814" cy="5822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1815" rIns="51815">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solidFill>
                  <a:srgbClr val="FFFFFF"/>
                </a:solidFill>
                <a:latin typeface="Branding Bold"/>
                <a:ea typeface="Branding Bold"/>
                <a:cs typeface="Branding Bold"/>
                <a:sym typeface="Branding Bold"/>
              </a:defRPr>
            </a:pPr>
            <a:endParaRPr kumimoji="0" lang="en-GB" sz="300" b="1" i="0" u="none" strike="noStrike" kern="1200" cap="all" spc="0" normalizeH="0" baseline="0" noProof="0" dirty="0">
              <a:ln>
                <a:noFill/>
              </a:ln>
              <a:solidFill>
                <a:srgbClr val="FFFFFF"/>
              </a:solidFill>
              <a:effectLst/>
              <a:uLnTx/>
              <a:uFillTx/>
              <a:latin typeface="Branding Bold"/>
              <a:sym typeface="Branding Bold"/>
            </a:endParaRPr>
          </a:p>
          <a:p>
            <a:pPr algn="just">
              <a:defRPr sz="1600">
                <a:solidFill>
                  <a:srgbClr val="FFFFFF"/>
                </a:solidFill>
                <a:latin typeface="Branding Semilight"/>
                <a:ea typeface="Branding Semilight"/>
                <a:cs typeface="Branding Semilight"/>
                <a:sym typeface="Branding Semilight"/>
              </a:defRPr>
            </a:pPr>
            <a:r>
              <a:rPr lang="hu-HU" dirty="0">
                <a:solidFill>
                  <a:srgbClr val="FFFFFF"/>
                </a:solidFill>
                <a:latin typeface="Verdana" panose="020B0604030504040204" pitchFamily="34" charset="0"/>
                <a:ea typeface="Verdana" panose="020B0604030504040204" pitchFamily="34" charset="0"/>
                <a:sym typeface="Branding Semilight"/>
              </a:rPr>
              <a:t>Destinations / Hotels	             </a:t>
            </a:r>
            <a:r>
              <a:rPr lang="en-US" dirty="0">
                <a:solidFill>
                  <a:srgbClr val="FFFFFF"/>
                </a:solidFill>
                <a:latin typeface="Verdana" panose="020B0604030504040204" pitchFamily="34" charset="0"/>
                <a:ea typeface="Verdana" panose="020B0604030504040204" pitchFamily="34" charset="0"/>
                <a:sym typeface="Branding Semilight"/>
              </a:rPr>
              <a:t>8</a:t>
            </a:r>
            <a:r>
              <a:rPr lang="hu-HU" dirty="0">
                <a:solidFill>
                  <a:srgbClr val="FFFFFF"/>
                </a:solidFill>
                <a:latin typeface="Verdana" panose="020B0604030504040204" pitchFamily="34" charset="0"/>
                <a:ea typeface="Verdana" panose="020B0604030504040204" pitchFamily="34" charset="0"/>
                <a:sym typeface="Branding Semilight"/>
              </a:rPr>
              <a:t> / </a:t>
            </a:r>
            <a:r>
              <a:rPr lang="en-US" dirty="0">
                <a:solidFill>
                  <a:srgbClr val="FFFFFF"/>
                </a:solidFill>
                <a:latin typeface="Verdana" panose="020B0604030504040204" pitchFamily="34" charset="0"/>
                <a:ea typeface="Verdana" panose="020B0604030504040204" pitchFamily="34" charset="0"/>
                <a:sym typeface="Branding Semilight"/>
              </a:rPr>
              <a:t>11 / 26</a:t>
            </a:r>
            <a:endParaRPr lang="hu-HU" dirty="0">
              <a:solidFill>
                <a:srgbClr val="FFFFFF"/>
              </a:solidFill>
              <a:latin typeface="Verdana" panose="020B0604030504040204" pitchFamily="34" charset="0"/>
              <a:ea typeface="Verdana" panose="020B0604030504040204" pitchFamily="34" charset="0"/>
              <a:sym typeface="Branding Semilight"/>
            </a:endParaRPr>
          </a:p>
          <a:p>
            <a:pPr algn="just">
              <a:defRPr sz="1600">
                <a:solidFill>
                  <a:srgbClr val="FFFFFF"/>
                </a:solidFill>
                <a:latin typeface="Branding Semilight"/>
                <a:ea typeface="Branding Semilight"/>
                <a:cs typeface="Branding Semilight"/>
                <a:sym typeface="Branding Semilight"/>
              </a:defRPr>
            </a:pPr>
            <a:r>
              <a:rPr lang="hu-HU" sz="800" dirty="0">
                <a:solidFill>
                  <a:srgbClr val="FFFFFF"/>
                </a:solidFill>
                <a:latin typeface="Verdana" panose="020B0604030504040204" pitchFamily="34" charset="0"/>
                <a:ea typeface="Verdana" panose="020B0604030504040204" pitchFamily="34" charset="0"/>
                <a:sym typeface="Branding Semilight"/>
              </a:rPr>
              <a:t>	</a:t>
            </a:r>
          </a:p>
          <a:p>
            <a:pPr algn="just">
              <a:defRPr sz="1600">
                <a:solidFill>
                  <a:srgbClr val="FFFFFF"/>
                </a:solidFill>
                <a:latin typeface="Branding Semilight"/>
                <a:ea typeface="Branding Semilight"/>
                <a:cs typeface="Branding Semilight"/>
                <a:sym typeface="Branding Semilight"/>
              </a:defRPr>
            </a:pPr>
            <a:r>
              <a:rPr lang="hu-HU" dirty="0" err="1">
                <a:solidFill>
                  <a:srgbClr val="FFFFFF"/>
                </a:solidFill>
                <a:latin typeface="Verdana" panose="020B0604030504040204" pitchFamily="34" charset="0"/>
                <a:ea typeface="Verdana" panose="020B0604030504040204" pitchFamily="34" charset="0"/>
                <a:sym typeface="Branding Semilight"/>
              </a:rPr>
              <a:t>Number</a:t>
            </a:r>
            <a:r>
              <a:rPr lang="hu-HU" dirty="0">
                <a:solidFill>
                  <a:srgbClr val="FFFFFF"/>
                </a:solidFill>
                <a:latin typeface="Verdana" panose="020B0604030504040204" pitchFamily="34" charset="0"/>
                <a:ea typeface="Verdana" panose="020B0604030504040204" pitchFamily="34" charset="0"/>
                <a:sym typeface="Branding Semilight"/>
              </a:rPr>
              <a:t> of </a:t>
            </a:r>
            <a:r>
              <a:rPr lang="hu-HU" dirty="0" err="1">
                <a:solidFill>
                  <a:srgbClr val="FFFFFF"/>
                </a:solidFill>
                <a:latin typeface="Verdana" panose="020B0604030504040204" pitchFamily="34" charset="0"/>
                <a:ea typeface="Verdana" panose="020B0604030504040204" pitchFamily="34" charset="0"/>
                <a:sym typeface="Branding Semilight"/>
              </a:rPr>
              <a:t>rooms</a:t>
            </a:r>
            <a:r>
              <a:rPr lang="hu-HU" dirty="0">
                <a:solidFill>
                  <a:srgbClr val="FFFFFF"/>
                </a:solidFill>
                <a:latin typeface="Verdana" panose="020B0604030504040204" pitchFamily="34" charset="0"/>
                <a:ea typeface="Verdana" panose="020B0604030504040204" pitchFamily="34" charset="0"/>
                <a:sym typeface="Branding Semilight"/>
              </a:rPr>
              <a:t>		             </a:t>
            </a:r>
            <a:r>
              <a:rPr lang="en-US" dirty="0">
                <a:solidFill>
                  <a:srgbClr val="FFFFFF"/>
                </a:solidFill>
                <a:latin typeface="Verdana" panose="020B0604030504040204" pitchFamily="34" charset="0"/>
                <a:ea typeface="Verdana" panose="020B0604030504040204" pitchFamily="34" charset="0"/>
                <a:sym typeface="Branding Semilight"/>
              </a:rPr>
              <a:t>4</a:t>
            </a:r>
            <a:r>
              <a:rPr lang="hu-HU" dirty="0">
                <a:solidFill>
                  <a:srgbClr val="FFFFFF"/>
                </a:solidFill>
                <a:latin typeface="Verdana" panose="020B0604030504040204" pitchFamily="34" charset="0"/>
                <a:ea typeface="Verdana" panose="020B0604030504040204" pitchFamily="34" charset="0"/>
                <a:sym typeface="Branding Semilight"/>
              </a:rPr>
              <a:t>.</a:t>
            </a:r>
            <a:r>
              <a:rPr lang="en-US" dirty="0">
                <a:solidFill>
                  <a:srgbClr val="FFFFFF"/>
                </a:solidFill>
                <a:latin typeface="Verdana" panose="020B0604030504040204" pitchFamily="34" charset="0"/>
                <a:ea typeface="Verdana" panose="020B0604030504040204" pitchFamily="34" charset="0"/>
                <a:sym typeface="Branding Semilight"/>
              </a:rPr>
              <a:t>05</a:t>
            </a:r>
            <a:r>
              <a:rPr lang="hu-HU" dirty="0">
                <a:solidFill>
                  <a:srgbClr val="FFFFFF"/>
                </a:solidFill>
                <a:latin typeface="Verdana" panose="020B0604030504040204" pitchFamily="34" charset="0"/>
                <a:ea typeface="Verdana" panose="020B0604030504040204" pitchFamily="34" charset="0"/>
                <a:sym typeface="Branding Semilight"/>
              </a:rPr>
              <a:t>0</a:t>
            </a:r>
          </a:p>
          <a:p>
            <a:pPr algn="just">
              <a:defRPr sz="1600">
                <a:solidFill>
                  <a:srgbClr val="FFFFFF"/>
                </a:solidFill>
                <a:latin typeface="Branding Semilight"/>
                <a:ea typeface="Branding Semilight"/>
                <a:cs typeface="Branding Semilight"/>
                <a:sym typeface="Branding Semilight"/>
              </a:defRPr>
            </a:pPr>
            <a:endParaRPr lang="hu-HU" sz="800" dirty="0">
              <a:solidFill>
                <a:srgbClr val="FFFFFF"/>
              </a:solidFill>
              <a:latin typeface="Verdana" panose="020B0604030504040204" pitchFamily="34" charset="0"/>
              <a:ea typeface="Verdana" panose="020B0604030504040204" pitchFamily="34" charset="0"/>
              <a:sym typeface="Branding Semilight"/>
            </a:endParaRPr>
          </a:p>
          <a:p>
            <a:pPr algn="just">
              <a:defRPr sz="1600">
                <a:solidFill>
                  <a:srgbClr val="FFFFFF"/>
                </a:solidFill>
                <a:latin typeface="Branding Semilight"/>
                <a:ea typeface="Branding Semilight"/>
                <a:cs typeface="Branding Semilight"/>
                <a:sym typeface="Branding Semilight"/>
              </a:defRPr>
            </a:pPr>
            <a:r>
              <a:rPr lang="hu-HU" dirty="0" err="1">
                <a:solidFill>
                  <a:srgbClr val="FFFFFF"/>
                </a:solidFill>
                <a:latin typeface="Verdana" panose="020B0604030504040204" pitchFamily="34" charset="0"/>
                <a:ea typeface="Verdana" panose="020B0604030504040204" pitchFamily="34" charset="0"/>
                <a:sym typeface="Branding Semilight"/>
              </a:rPr>
              <a:t>Number</a:t>
            </a:r>
            <a:r>
              <a:rPr lang="hu-HU" dirty="0">
                <a:solidFill>
                  <a:srgbClr val="FFFFFF"/>
                </a:solidFill>
                <a:latin typeface="Verdana" panose="020B0604030504040204" pitchFamily="34" charset="0"/>
                <a:ea typeface="Verdana" panose="020B0604030504040204" pitchFamily="34" charset="0"/>
                <a:sym typeface="Branding Semilight"/>
              </a:rPr>
              <a:t> of </a:t>
            </a:r>
            <a:r>
              <a:rPr lang="hu-HU" dirty="0" err="1">
                <a:solidFill>
                  <a:srgbClr val="FFFFFF"/>
                </a:solidFill>
                <a:latin typeface="Verdana" panose="020B0604030504040204" pitchFamily="34" charset="0"/>
                <a:ea typeface="Verdana" panose="020B0604030504040204" pitchFamily="34" charset="0"/>
                <a:sym typeface="Branding Semilight"/>
              </a:rPr>
              <a:t>guests</a:t>
            </a:r>
            <a:r>
              <a:rPr lang="hu-HU" dirty="0">
                <a:solidFill>
                  <a:srgbClr val="FFFFFF"/>
                </a:solidFill>
                <a:latin typeface="Verdana" panose="020B0604030504040204" pitchFamily="34" charset="0"/>
                <a:ea typeface="Verdana" panose="020B0604030504040204" pitchFamily="34" charset="0"/>
                <a:sym typeface="Branding Semilight"/>
              </a:rPr>
              <a:t> 	          290.000</a:t>
            </a:r>
          </a:p>
          <a:p>
            <a:pPr algn="just">
              <a:defRPr sz="1600">
                <a:solidFill>
                  <a:srgbClr val="FFFFFF"/>
                </a:solidFill>
                <a:latin typeface="Branding Semilight"/>
                <a:ea typeface="Branding Semilight"/>
                <a:cs typeface="Branding Semilight"/>
                <a:sym typeface="Branding Semilight"/>
              </a:defRPr>
            </a:pPr>
            <a:endParaRPr lang="hu-HU" sz="800" dirty="0">
              <a:solidFill>
                <a:srgbClr val="FFFFFF"/>
              </a:solidFill>
              <a:latin typeface="Verdana" panose="020B0604030504040204" pitchFamily="34" charset="0"/>
              <a:ea typeface="Verdana" panose="020B0604030504040204" pitchFamily="34" charset="0"/>
              <a:sym typeface="Branding Semilight"/>
            </a:endParaRPr>
          </a:p>
          <a:p>
            <a:pPr algn="just">
              <a:defRPr sz="1600">
                <a:solidFill>
                  <a:srgbClr val="FFFFFF"/>
                </a:solidFill>
                <a:latin typeface="Branding Semilight"/>
                <a:ea typeface="Branding Semilight"/>
                <a:cs typeface="Branding Semilight"/>
                <a:sym typeface="Branding Semilight"/>
              </a:defRPr>
            </a:pPr>
            <a:r>
              <a:rPr lang="hu-HU" dirty="0">
                <a:solidFill>
                  <a:srgbClr val="FFFFFF"/>
                </a:solidFill>
                <a:latin typeface="Verdana" panose="020B0604030504040204" pitchFamily="34" charset="0"/>
                <a:ea typeface="Verdana" panose="020B0604030504040204" pitchFamily="34" charset="0"/>
                <a:sym typeface="Branding Semilight"/>
              </a:rPr>
              <a:t>Room nights 		       1.6 </a:t>
            </a:r>
            <a:r>
              <a:rPr lang="hu-HU" dirty="0" err="1">
                <a:solidFill>
                  <a:srgbClr val="FFFFFF"/>
                </a:solidFill>
                <a:latin typeface="Verdana" panose="020B0604030504040204" pitchFamily="34" charset="0"/>
                <a:ea typeface="Verdana" panose="020B0604030504040204" pitchFamily="34" charset="0"/>
                <a:sym typeface="Branding Semilight"/>
              </a:rPr>
              <a:t>million</a:t>
            </a:r>
            <a:endParaRPr lang="hu-HU" dirty="0">
              <a:solidFill>
                <a:srgbClr val="FFFFFF"/>
              </a:solidFill>
              <a:latin typeface="Verdana" panose="020B0604030504040204" pitchFamily="34" charset="0"/>
              <a:ea typeface="Verdana" panose="020B0604030504040204" pitchFamily="34" charset="0"/>
              <a:sym typeface="Branding Semilight"/>
            </a:endParaRPr>
          </a:p>
          <a:p>
            <a:pPr algn="just">
              <a:defRPr sz="1600">
                <a:solidFill>
                  <a:srgbClr val="FFFFFF"/>
                </a:solidFill>
                <a:latin typeface="Branding Semilight"/>
                <a:ea typeface="Branding Semilight"/>
                <a:cs typeface="Branding Semilight"/>
                <a:sym typeface="Branding Semilight"/>
              </a:defRPr>
            </a:pPr>
            <a:endParaRPr lang="hu-HU" sz="800" dirty="0">
              <a:solidFill>
                <a:srgbClr val="FFFFFF"/>
              </a:solidFill>
              <a:latin typeface="Verdana" panose="020B0604030504040204" pitchFamily="34" charset="0"/>
              <a:ea typeface="Verdana" panose="020B0604030504040204" pitchFamily="34" charset="0"/>
              <a:sym typeface="Branding Semilight"/>
            </a:endParaRPr>
          </a:p>
          <a:p>
            <a:pPr algn="just">
              <a:defRPr sz="1600">
                <a:solidFill>
                  <a:srgbClr val="FFFFFF"/>
                </a:solidFill>
                <a:latin typeface="Branding Semilight"/>
                <a:ea typeface="Branding Semilight"/>
                <a:cs typeface="Branding Semilight"/>
                <a:sym typeface="Branding Semilight"/>
              </a:defRPr>
            </a:pPr>
            <a:r>
              <a:rPr lang="hu-HU" dirty="0" err="1">
                <a:solidFill>
                  <a:srgbClr val="FFFFFF"/>
                </a:solidFill>
                <a:latin typeface="Verdana" panose="020B0604030504040204" pitchFamily="34" charset="0"/>
                <a:ea typeface="Verdana" panose="020B0604030504040204" pitchFamily="34" charset="0"/>
                <a:sym typeface="Branding Semilight"/>
              </a:rPr>
              <a:t>Employees</a:t>
            </a:r>
            <a:r>
              <a:rPr lang="hu-HU" dirty="0">
                <a:solidFill>
                  <a:srgbClr val="FFFFFF"/>
                </a:solidFill>
                <a:latin typeface="Verdana" panose="020B0604030504040204" pitchFamily="34" charset="0"/>
                <a:ea typeface="Verdana" panose="020B0604030504040204" pitchFamily="34" charset="0"/>
                <a:sym typeface="Branding Semilight"/>
              </a:rPr>
              <a:t>		              2.</a:t>
            </a:r>
            <a:r>
              <a:rPr lang="en-US" dirty="0">
                <a:solidFill>
                  <a:srgbClr val="FFFFFF"/>
                </a:solidFill>
                <a:latin typeface="Verdana" panose="020B0604030504040204" pitchFamily="34" charset="0"/>
                <a:ea typeface="Verdana" panose="020B0604030504040204" pitchFamily="34" charset="0"/>
                <a:sym typeface="Branding Semilight"/>
              </a:rPr>
              <a:t>5</a:t>
            </a:r>
            <a:r>
              <a:rPr lang="hu-HU" dirty="0">
                <a:solidFill>
                  <a:srgbClr val="FFFFFF"/>
                </a:solidFill>
                <a:latin typeface="Verdana" panose="020B0604030504040204" pitchFamily="34" charset="0"/>
                <a:ea typeface="Verdana" panose="020B0604030504040204" pitchFamily="34" charset="0"/>
                <a:sym typeface="Branding Semilight"/>
              </a:rPr>
              <a:t>00</a:t>
            </a:r>
          </a:p>
          <a:p>
            <a:pPr algn="just">
              <a:defRPr sz="1600">
                <a:solidFill>
                  <a:srgbClr val="FFFFFF"/>
                </a:solidFill>
                <a:latin typeface="Branding Semilight"/>
                <a:ea typeface="Branding Semilight"/>
                <a:cs typeface="Branding Semilight"/>
                <a:sym typeface="Branding Semilight"/>
              </a:defRPr>
            </a:pPr>
            <a:endParaRPr lang="hu-HU" sz="800" dirty="0">
              <a:solidFill>
                <a:srgbClr val="FFFFFF"/>
              </a:solidFill>
              <a:latin typeface="Verdana" panose="020B0604030504040204" pitchFamily="34" charset="0"/>
              <a:ea typeface="Verdana" panose="020B0604030504040204" pitchFamily="34" charset="0"/>
              <a:sym typeface="Branding Semilight"/>
            </a:endParaRPr>
          </a:p>
          <a:p>
            <a:pPr algn="just">
              <a:defRPr sz="1600">
                <a:solidFill>
                  <a:srgbClr val="FFFFFF"/>
                </a:solidFill>
                <a:latin typeface="Branding Semilight"/>
                <a:ea typeface="Branding Semilight"/>
                <a:cs typeface="Branding Semilight"/>
                <a:sym typeface="Branding Semilight"/>
              </a:defRPr>
            </a:pPr>
            <a:r>
              <a:rPr lang="hu-HU" dirty="0">
                <a:solidFill>
                  <a:srgbClr val="FFFFFF"/>
                </a:solidFill>
                <a:latin typeface="Verdana" panose="020B0604030504040204" pitchFamily="34" charset="0"/>
                <a:ea typeface="Verdana" panose="020B0604030504040204" pitchFamily="34" charset="0"/>
                <a:sym typeface="Branding Semilight"/>
              </a:rPr>
              <a:t>Treatments		          2 million</a:t>
            </a:r>
          </a:p>
          <a:p>
            <a:pPr algn="just">
              <a:defRPr sz="1600">
                <a:solidFill>
                  <a:srgbClr val="FFFFFF"/>
                </a:solidFill>
                <a:latin typeface="Branding Semilight"/>
                <a:ea typeface="Branding Semilight"/>
                <a:cs typeface="Branding Semilight"/>
                <a:sym typeface="Branding Semilight"/>
              </a:defRPr>
            </a:pPr>
            <a:endParaRPr lang="hu-HU" dirty="0">
              <a:solidFill>
                <a:srgbClr val="FFFFFF"/>
              </a:solidFill>
              <a:latin typeface="Verdana" panose="020B0604030504040204" pitchFamily="34" charset="0"/>
              <a:ea typeface="Verdana" panose="020B0604030504040204" pitchFamily="34" charset="0"/>
              <a:sym typeface="Branding Semilight"/>
            </a:endParaRPr>
          </a:p>
          <a:p>
            <a:pPr algn="just">
              <a:defRPr sz="1600">
                <a:solidFill>
                  <a:srgbClr val="FFFFFF"/>
                </a:solidFill>
                <a:latin typeface="Branding Semilight"/>
                <a:ea typeface="Branding Semilight"/>
                <a:cs typeface="Branding Semilight"/>
                <a:sym typeface="Branding Semilight"/>
              </a:defRPr>
            </a:pPr>
            <a:endParaRPr lang="hu-HU" dirty="0">
              <a:solidFill>
                <a:srgbClr val="FFFFFF"/>
              </a:solidFill>
              <a:latin typeface="Verdana" panose="020B0604030504040204" pitchFamily="34" charset="0"/>
              <a:ea typeface="Verdana" panose="020B0604030504040204" pitchFamily="34" charset="0"/>
              <a:sym typeface="Branding Semilight"/>
            </a:endParaRPr>
          </a:p>
          <a:p>
            <a:pPr algn="just">
              <a:defRPr sz="1600">
                <a:solidFill>
                  <a:srgbClr val="FFFFFF"/>
                </a:solidFill>
                <a:latin typeface="Branding Semilight"/>
                <a:ea typeface="Branding Semilight"/>
                <a:cs typeface="Branding Semilight"/>
                <a:sym typeface="Branding Semilight"/>
              </a:defRPr>
            </a:pPr>
            <a:r>
              <a:rPr lang="hu-HU" sz="1200" dirty="0">
                <a:solidFill>
                  <a:srgbClr val="FFFFFF"/>
                </a:solidFill>
                <a:latin typeface="Verdana" panose="020B0604030504040204" pitchFamily="34" charset="0"/>
                <a:ea typeface="Verdana" panose="020B0604030504040204" pitchFamily="34" charset="0"/>
                <a:sym typeface="Branding Semilight"/>
              </a:rPr>
              <a:t>Awards (2021)	ESPA INNOVATION AWARD WINNER</a:t>
            </a:r>
          </a:p>
          <a:p>
            <a:pPr algn="just">
              <a:defRPr sz="1600">
                <a:solidFill>
                  <a:srgbClr val="FFFFFF"/>
                </a:solidFill>
                <a:latin typeface="Branding Semilight"/>
                <a:ea typeface="Branding Semilight"/>
                <a:cs typeface="Branding Semilight"/>
                <a:sym typeface="Branding Semilight"/>
              </a:defRPr>
            </a:pPr>
            <a:r>
              <a:rPr lang="hu-HU" sz="1200" dirty="0">
                <a:solidFill>
                  <a:srgbClr val="FFFFFF"/>
                </a:solidFill>
                <a:latin typeface="Verdana" panose="020B0604030504040204" pitchFamily="34" charset="0"/>
                <a:ea typeface="Verdana" panose="020B0604030504040204" pitchFamily="34" charset="0"/>
                <a:sym typeface="Branding Semilight"/>
              </a:rPr>
              <a:t>		</a:t>
            </a:r>
            <a:r>
              <a:rPr lang="hu-HU" sz="1050" i="1" dirty="0">
                <a:solidFill>
                  <a:srgbClr val="FFFFFF"/>
                </a:solidFill>
                <a:latin typeface="Verdana" panose="020B0604030504040204" pitchFamily="34" charset="0"/>
                <a:ea typeface="Verdana" panose="020B0604030504040204" pitchFamily="34" charset="0"/>
                <a:sym typeface="Branding Semilight"/>
              </a:rPr>
              <a:t>Post-Covid research, study and programme</a:t>
            </a:r>
          </a:p>
          <a:p>
            <a:pPr algn="just">
              <a:defRPr sz="1600">
                <a:solidFill>
                  <a:srgbClr val="FFFFFF"/>
                </a:solidFill>
                <a:latin typeface="Branding Semilight"/>
                <a:ea typeface="Branding Semilight"/>
                <a:cs typeface="Branding Semilight"/>
                <a:sym typeface="Branding Semilight"/>
              </a:defRPr>
            </a:pPr>
            <a:endParaRPr lang="hu-HU" sz="1200" dirty="0">
              <a:solidFill>
                <a:srgbClr val="FFFFFF"/>
              </a:solidFill>
              <a:latin typeface="Verdana" panose="020B0604030504040204" pitchFamily="34" charset="0"/>
              <a:ea typeface="Verdana" panose="020B0604030504040204" pitchFamily="34" charset="0"/>
              <a:sym typeface="Branding Semilight"/>
            </a:endParaRPr>
          </a:p>
          <a:p>
            <a:pPr algn="just">
              <a:defRPr sz="1600">
                <a:solidFill>
                  <a:srgbClr val="FFFFFF"/>
                </a:solidFill>
                <a:latin typeface="Branding Semilight"/>
                <a:ea typeface="Branding Semilight"/>
                <a:cs typeface="Branding Semilight"/>
                <a:sym typeface="Branding Semilight"/>
              </a:defRPr>
            </a:pPr>
            <a:r>
              <a:rPr lang="hu-HU" sz="1200" dirty="0">
                <a:solidFill>
                  <a:srgbClr val="FFFFFF"/>
                </a:solidFill>
                <a:latin typeface="Verdana" panose="020B0604030504040204" pitchFamily="34" charset="0"/>
                <a:ea typeface="Verdana" panose="020B0604030504040204" pitchFamily="34" charset="0"/>
                <a:sym typeface="Branding Semilight"/>
              </a:rPr>
              <a:t>Awards (2022)	STEVIE</a:t>
            </a:r>
            <a:r>
              <a:rPr lang="hu-HU" sz="1200" baseline="30000" dirty="0">
                <a:solidFill>
                  <a:srgbClr val="FFFFFF"/>
                </a:solidFill>
                <a:latin typeface="Verdana" panose="020B0604030504040204" pitchFamily="34" charset="0"/>
                <a:ea typeface="Verdana" panose="020B0604030504040204" pitchFamily="34" charset="0"/>
                <a:sym typeface="Branding Semilight"/>
              </a:rPr>
              <a:t>®</a:t>
            </a:r>
            <a:r>
              <a:rPr lang="hu-HU" sz="1200" dirty="0">
                <a:solidFill>
                  <a:srgbClr val="FFFFFF"/>
                </a:solidFill>
                <a:latin typeface="Verdana" panose="020B0604030504040204" pitchFamily="34" charset="0"/>
                <a:ea typeface="Verdana" panose="020B0604030504040204" pitchFamily="34" charset="0"/>
                <a:sym typeface="Branding Semilight"/>
              </a:rPr>
              <a:t> AWARD WINNER</a:t>
            </a:r>
          </a:p>
          <a:p>
            <a:pPr algn="just">
              <a:defRPr sz="1600">
                <a:solidFill>
                  <a:srgbClr val="FFFFFF"/>
                </a:solidFill>
                <a:latin typeface="Branding Semilight"/>
                <a:ea typeface="Branding Semilight"/>
                <a:cs typeface="Branding Semilight"/>
                <a:sym typeface="Branding Semilight"/>
              </a:defRPr>
            </a:pPr>
            <a:r>
              <a:rPr lang="hu-HU" sz="1200" dirty="0">
                <a:solidFill>
                  <a:srgbClr val="FFFFFF"/>
                </a:solidFill>
                <a:latin typeface="Verdana" panose="020B0604030504040204" pitchFamily="34" charset="0"/>
                <a:ea typeface="Verdana" panose="020B0604030504040204" pitchFamily="34" charset="0"/>
                <a:sym typeface="Branding Semilight"/>
              </a:rPr>
              <a:t>		</a:t>
            </a:r>
            <a:r>
              <a:rPr lang="en-GB" sz="1050" i="1" dirty="0">
                <a:solidFill>
                  <a:srgbClr val="FFFFFF"/>
                </a:solidFill>
                <a:latin typeface="Verdana" panose="020B0604030504040204" pitchFamily="34" charset="0"/>
                <a:ea typeface="Verdana" panose="020B0604030504040204" pitchFamily="34" charset="0"/>
                <a:sym typeface="Branding Semilight"/>
              </a:rPr>
              <a:t>Company of the Year - Hospitality and Leisure - Large</a:t>
            </a:r>
            <a:endParaRPr lang="hu-HU" sz="1200" i="1" dirty="0">
              <a:solidFill>
                <a:srgbClr val="FFFFFF"/>
              </a:solidFill>
              <a:latin typeface="Verdana" panose="020B0604030504040204" pitchFamily="34" charset="0"/>
              <a:ea typeface="Verdana" panose="020B0604030504040204" pitchFamily="34" charset="0"/>
              <a:sym typeface="Branding Semilight"/>
            </a:endParaRPr>
          </a:p>
          <a:p>
            <a:pPr algn="just">
              <a:defRPr sz="1600">
                <a:solidFill>
                  <a:srgbClr val="FFFFFF"/>
                </a:solidFill>
                <a:latin typeface="Branding Semilight"/>
                <a:ea typeface="Branding Semilight"/>
                <a:cs typeface="Branding Semilight"/>
                <a:sym typeface="Branding Semilight"/>
              </a:defRPr>
            </a:pPr>
            <a:endParaRPr lang="hu-HU" sz="1200" dirty="0">
              <a:solidFill>
                <a:srgbClr val="FFFFFF"/>
              </a:solidFill>
              <a:latin typeface="Verdana" panose="020B0604030504040204" pitchFamily="34" charset="0"/>
              <a:ea typeface="Verdana" panose="020B0604030504040204" pitchFamily="34" charset="0"/>
              <a:sym typeface="Branding Semilight"/>
            </a:endParaRPr>
          </a:p>
          <a:p>
            <a:pPr algn="just">
              <a:defRPr sz="1600">
                <a:solidFill>
                  <a:srgbClr val="FFFFFF"/>
                </a:solidFill>
                <a:latin typeface="Branding Semilight"/>
                <a:ea typeface="Branding Semilight"/>
                <a:cs typeface="Branding Semilight"/>
                <a:sym typeface="Branding Semilight"/>
              </a:defRPr>
            </a:pPr>
            <a:r>
              <a:rPr lang="hu-HU" sz="1200" dirty="0">
                <a:solidFill>
                  <a:srgbClr val="FFFFFF"/>
                </a:solidFill>
                <a:latin typeface="Verdana" panose="020B0604030504040204" pitchFamily="34" charset="0"/>
                <a:ea typeface="Verdana" panose="020B0604030504040204" pitchFamily="34" charset="0"/>
                <a:sym typeface="Branding Semilight"/>
              </a:rPr>
              <a:t>		GLOBEE</a:t>
            </a:r>
            <a:r>
              <a:rPr lang="hu-HU" sz="1200" baseline="30000" dirty="0">
                <a:solidFill>
                  <a:srgbClr val="FFFFFF"/>
                </a:solidFill>
                <a:latin typeface="Verdana" panose="020B0604030504040204" pitchFamily="34" charset="0"/>
                <a:ea typeface="Verdana" panose="020B0604030504040204" pitchFamily="34" charset="0"/>
                <a:sym typeface="Branding Semilight"/>
              </a:rPr>
              <a:t>®</a:t>
            </a:r>
            <a:r>
              <a:rPr lang="hu-HU" sz="1200" dirty="0">
                <a:solidFill>
                  <a:srgbClr val="FFFFFF"/>
                </a:solidFill>
                <a:latin typeface="Verdana" panose="020B0604030504040204" pitchFamily="34" charset="0"/>
                <a:ea typeface="Verdana" panose="020B0604030504040204" pitchFamily="34" charset="0"/>
                <a:sym typeface="Branding Semilight"/>
              </a:rPr>
              <a:t> WINNER</a:t>
            </a:r>
          </a:p>
          <a:p>
            <a:pPr algn="just">
              <a:defRPr sz="1600">
                <a:solidFill>
                  <a:srgbClr val="FFFFFF"/>
                </a:solidFill>
                <a:latin typeface="Branding Semilight"/>
                <a:ea typeface="Branding Semilight"/>
                <a:cs typeface="Branding Semilight"/>
                <a:sym typeface="Branding Semilight"/>
              </a:defRPr>
            </a:pPr>
            <a:r>
              <a:rPr lang="hu-HU" sz="1200" dirty="0">
                <a:solidFill>
                  <a:srgbClr val="FFFFFF"/>
                </a:solidFill>
                <a:latin typeface="Verdana" panose="020B0604030504040204" pitchFamily="34" charset="0"/>
                <a:ea typeface="Verdana" panose="020B0604030504040204" pitchFamily="34" charset="0"/>
                <a:sym typeface="Branding Semilight"/>
              </a:rPr>
              <a:t>		</a:t>
            </a:r>
            <a:r>
              <a:rPr lang="hu-HU" sz="1050" i="1" dirty="0">
                <a:solidFill>
                  <a:srgbClr val="FFFFFF"/>
                </a:solidFill>
                <a:latin typeface="Verdana" panose="020B0604030504040204" pitchFamily="34" charset="0"/>
                <a:ea typeface="Verdana" panose="020B0604030504040204" pitchFamily="34" charset="0"/>
                <a:sym typeface="Branding Semilight"/>
              </a:rPr>
              <a:t>Employer of the year – Hospitality, Travel, Recreation, and Leisure</a:t>
            </a:r>
          </a:p>
          <a:p>
            <a:pPr algn="just">
              <a:defRPr sz="1600">
                <a:solidFill>
                  <a:srgbClr val="FFFFFF"/>
                </a:solidFill>
                <a:latin typeface="Branding Semilight"/>
                <a:ea typeface="Branding Semilight"/>
                <a:cs typeface="Branding Semilight"/>
                <a:sym typeface="Branding Semilight"/>
              </a:defRPr>
            </a:pPr>
            <a:endParaRPr lang="hu-HU" sz="1050" i="1" dirty="0">
              <a:solidFill>
                <a:srgbClr val="FFFFFF"/>
              </a:solidFill>
              <a:latin typeface="Verdana" panose="020B0604030504040204" pitchFamily="34" charset="0"/>
              <a:ea typeface="Verdana" panose="020B0604030504040204" pitchFamily="34" charset="0"/>
              <a:sym typeface="Branding Semilight"/>
            </a:endParaRPr>
          </a:p>
          <a:p>
            <a:pPr algn="just">
              <a:defRPr sz="1600">
                <a:solidFill>
                  <a:srgbClr val="FFFFFF"/>
                </a:solidFill>
                <a:latin typeface="Branding Semilight"/>
                <a:ea typeface="Branding Semilight"/>
                <a:cs typeface="Branding Semilight"/>
                <a:sym typeface="Branding Semilight"/>
              </a:defRPr>
            </a:pPr>
            <a:r>
              <a:rPr lang="hu-HU" sz="1200" dirty="0">
                <a:solidFill>
                  <a:srgbClr val="FFFFFF"/>
                </a:solidFill>
                <a:latin typeface="Verdana" panose="020B0604030504040204" pitchFamily="34" charset="0"/>
                <a:ea typeface="Verdana" panose="020B0604030504040204" pitchFamily="34" charset="0"/>
                <a:sym typeface="Branding Semilight"/>
              </a:rPr>
              <a:t>Awards (2023)	GLOBEE® WINNER</a:t>
            </a:r>
          </a:p>
          <a:p>
            <a:pPr algn="just">
              <a:defRPr sz="1600">
                <a:solidFill>
                  <a:srgbClr val="FFFFFF"/>
                </a:solidFill>
                <a:latin typeface="Branding Semilight"/>
                <a:ea typeface="Branding Semilight"/>
                <a:cs typeface="Branding Semilight"/>
                <a:sym typeface="Branding Semilight"/>
              </a:defRPr>
            </a:pPr>
            <a:r>
              <a:rPr lang="hu-HU" sz="1600" dirty="0">
                <a:solidFill>
                  <a:srgbClr val="FFFFFF"/>
                </a:solidFill>
                <a:latin typeface="Verdana" panose="020B0604030504040204" pitchFamily="34" charset="0"/>
                <a:ea typeface="Verdana" panose="020B0604030504040204" pitchFamily="34" charset="0"/>
                <a:sym typeface="Branding Semilight"/>
              </a:rPr>
              <a:t>		</a:t>
            </a:r>
            <a:r>
              <a:rPr lang="hu-HU" sz="1050" i="1" dirty="0">
                <a:solidFill>
                  <a:srgbClr val="FFFFFF"/>
                </a:solidFill>
                <a:latin typeface="Verdana" panose="020B0604030504040204" pitchFamily="34" charset="0"/>
                <a:ea typeface="Verdana" panose="020B0604030504040204" pitchFamily="34" charset="0"/>
                <a:sym typeface="Branding Semilight"/>
              </a:rPr>
              <a:t>Employer of the year – Hospitality, Travel, Recreation, and </a:t>
            </a:r>
            <a:r>
              <a:rPr lang="hu-HU" sz="1050" i="1" dirty="0" err="1">
                <a:solidFill>
                  <a:srgbClr val="FFFFFF"/>
                </a:solidFill>
                <a:latin typeface="Verdana" panose="020B0604030504040204" pitchFamily="34" charset="0"/>
                <a:ea typeface="Verdana" panose="020B0604030504040204" pitchFamily="34" charset="0"/>
                <a:sym typeface="Branding Semilight"/>
              </a:rPr>
              <a:t>Leisure</a:t>
            </a:r>
            <a:endParaRPr lang="en-US" sz="1050" i="1" dirty="0">
              <a:solidFill>
                <a:srgbClr val="FFFFFF"/>
              </a:solidFill>
              <a:latin typeface="Verdana" panose="020B0604030504040204" pitchFamily="34" charset="0"/>
              <a:ea typeface="Verdana" panose="020B0604030504040204" pitchFamily="34" charset="0"/>
              <a:sym typeface="Branding Semilight"/>
            </a:endParaRPr>
          </a:p>
          <a:p>
            <a:pPr marL="12700">
              <a:spcBef>
                <a:spcPts val="100"/>
              </a:spcBef>
            </a:pPr>
            <a:r>
              <a:rPr lang="hu-HU" sz="1200" dirty="0" err="1">
                <a:solidFill>
                  <a:srgbClr val="FFFFFF"/>
                </a:solidFill>
                <a:latin typeface="Verdana" panose="020B0604030504040204" pitchFamily="34" charset="0"/>
                <a:ea typeface="Verdana" panose="020B0604030504040204" pitchFamily="34" charset="0"/>
                <a:sym typeface="Branding Semilight"/>
              </a:rPr>
              <a:t>Awards</a:t>
            </a:r>
            <a:r>
              <a:rPr lang="hu-HU" sz="1200" dirty="0">
                <a:solidFill>
                  <a:srgbClr val="FFFFFF"/>
                </a:solidFill>
                <a:latin typeface="Verdana" panose="020B0604030504040204" pitchFamily="34" charset="0"/>
                <a:ea typeface="Verdana" panose="020B0604030504040204" pitchFamily="34" charset="0"/>
                <a:sym typeface="Branding Semilight"/>
              </a:rPr>
              <a:t> (202</a:t>
            </a:r>
            <a:r>
              <a:rPr lang="en-US" sz="1200" dirty="0">
                <a:solidFill>
                  <a:srgbClr val="FFFFFF"/>
                </a:solidFill>
                <a:latin typeface="Verdana" panose="020B0604030504040204" pitchFamily="34" charset="0"/>
                <a:ea typeface="Verdana" panose="020B0604030504040204" pitchFamily="34" charset="0"/>
                <a:sym typeface="Branding Semilight"/>
              </a:rPr>
              <a:t>4</a:t>
            </a:r>
            <a:r>
              <a:rPr lang="hu-HU" sz="1200" dirty="0">
                <a:solidFill>
                  <a:srgbClr val="FFFFFF"/>
                </a:solidFill>
                <a:latin typeface="Verdana" panose="020B0604030504040204" pitchFamily="34" charset="0"/>
                <a:ea typeface="Verdana" panose="020B0604030504040204" pitchFamily="34" charset="0"/>
                <a:sym typeface="Branding Semilight"/>
              </a:rPr>
              <a:t>)</a:t>
            </a:r>
            <a:r>
              <a:rPr lang="en-US" sz="1200" dirty="0">
                <a:solidFill>
                  <a:srgbClr val="FFFFFF"/>
                </a:solidFill>
                <a:latin typeface="Verdana" panose="020B0604030504040204" pitchFamily="34" charset="0"/>
                <a:ea typeface="Verdana" panose="020B0604030504040204" pitchFamily="34" charset="0"/>
                <a:sym typeface="Branding Semilight"/>
              </a:rPr>
              <a:t> </a:t>
            </a:r>
            <a:r>
              <a:rPr lang="en-US" sz="1050" b="1" i="1" kern="0" dirty="0">
                <a:solidFill>
                  <a:srgbClr val="256782"/>
                </a:solidFill>
                <a:latin typeface="Verdana"/>
                <a:cs typeface="Verdana"/>
              </a:rPr>
              <a:t>GLOBEE®</a:t>
            </a:r>
            <a:r>
              <a:rPr lang="en-US" sz="1050" b="1" i="1" kern="0" spc="-40" dirty="0">
                <a:solidFill>
                  <a:srgbClr val="256782"/>
                </a:solidFill>
                <a:latin typeface="Verdana"/>
                <a:cs typeface="Verdana"/>
              </a:rPr>
              <a:t> </a:t>
            </a:r>
            <a:r>
              <a:rPr lang="en-US" sz="1050" b="1" i="1" kern="0" dirty="0">
                <a:solidFill>
                  <a:srgbClr val="256782"/>
                </a:solidFill>
                <a:latin typeface="Verdana"/>
                <a:cs typeface="Verdana"/>
              </a:rPr>
              <a:t>AWARD</a:t>
            </a:r>
            <a:r>
              <a:rPr lang="en-US" sz="1050" b="1" i="1" kern="0" spc="-35" dirty="0">
                <a:solidFill>
                  <a:srgbClr val="256782"/>
                </a:solidFill>
                <a:latin typeface="Verdana"/>
                <a:cs typeface="Verdana"/>
              </a:rPr>
              <a:t> </a:t>
            </a:r>
            <a:r>
              <a:rPr lang="en-US" sz="1050" b="1" i="1" kern="0" spc="-10" dirty="0">
                <a:solidFill>
                  <a:srgbClr val="256782"/>
                </a:solidFill>
                <a:latin typeface="Verdana"/>
                <a:cs typeface="Verdana"/>
              </a:rPr>
              <a:t>WINNER</a:t>
            </a:r>
            <a:endParaRPr lang="en-US" sz="1050" kern="0" dirty="0">
              <a:solidFill>
                <a:sysClr val="windowText" lastClr="000000"/>
              </a:solidFill>
              <a:latin typeface="Verdana"/>
              <a:cs typeface="Verdana"/>
            </a:endParaRPr>
          </a:p>
          <a:p>
            <a:pPr marL="12700"/>
            <a:r>
              <a:rPr lang="en-US" sz="1050" i="1" kern="0" dirty="0">
                <a:solidFill>
                  <a:srgbClr val="256782"/>
                </a:solidFill>
                <a:latin typeface="Verdana"/>
                <a:cs typeface="Verdana"/>
              </a:rPr>
              <a:t>Company</a:t>
            </a:r>
            <a:r>
              <a:rPr lang="en-US" sz="1050" i="1" kern="0" spc="-25" dirty="0">
                <a:solidFill>
                  <a:srgbClr val="256782"/>
                </a:solidFill>
                <a:latin typeface="Verdana"/>
                <a:cs typeface="Verdana"/>
              </a:rPr>
              <a:t> </a:t>
            </a:r>
            <a:r>
              <a:rPr lang="en-US" sz="1050" i="1" kern="0" dirty="0">
                <a:solidFill>
                  <a:srgbClr val="256782"/>
                </a:solidFill>
                <a:latin typeface="Verdana"/>
                <a:cs typeface="Verdana"/>
              </a:rPr>
              <a:t>of</a:t>
            </a:r>
            <a:r>
              <a:rPr lang="en-US" sz="1050" i="1" kern="0" spc="-25" dirty="0">
                <a:solidFill>
                  <a:srgbClr val="256782"/>
                </a:solidFill>
                <a:latin typeface="Verdana"/>
                <a:cs typeface="Verdana"/>
              </a:rPr>
              <a:t> </a:t>
            </a:r>
            <a:r>
              <a:rPr lang="en-US" sz="1050" i="1" kern="0" dirty="0">
                <a:solidFill>
                  <a:srgbClr val="256782"/>
                </a:solidFill>
                <a:latin typeface="Verdana"/>
                <a:cs typeface="Verdana"/>
              </a:rPr>
              <a:t>the</a:t>
            </a:r>
            <a:r>
              <a:rPr lang="en-US" sz="1050" i="1" kern="0" spc="-25" dirty="0">
                <a:solidFill>
                  <a:srgbClr val="256782"/>
                </a:solidFill>
                <a:latin typeface="Verdana"/>
                <a:cs typeface="Verdana"/>
              </a:rPr>
              <a:t> </a:t>
            </a:r>
            <a:r>
              <a:rPr lang="en-US" sz="1050" i="1" kern="0" dirty="0">
                <a:solidFill>
                  <a:srgbClr val="256782"/>
                </a:solidFill>
                <a:latin typeface="Verdana"/>
                <a:cs typeface="Verdana"/>
              </a:rPr>
              <a:t>year</a:t>
            </a:r>
            <a:r>
              <a:rPr lang="en-US" sz="1050" i="1" kern="0" spc="-20" dirty="0">
                <a:solidFill>
                  <a:srgbClr val="256782"/>
                </a:solidFill>
                <a:latin typeface="Verdana"/>
                <a:cs typeface="Verdana"/>
              </a:rPr>
              <a:t> </a:t>
            </a:r>
            <a:r>
              <a:rPr lang="en-US" sz="1050" i="1" kern="0" dirty="0">
                <a:solidFill>
                  <a:srgbClr val="256782"/>
                </a:solidFill>
                <a:latin typeface="Verdana"/>
                <a:cs typeface="Verdana"/>
              </a:rPr>
              <a:t>–</a:t>
            </a:r>
            <a:r>
              <a:rPr lang="en-US" sz="1050" i="1" kern="0" spc="-25" dirty="0">
                <a:solidFill>
                  <a:srgbClr val="256782"/>
                </a:solidFill>
                <a:latin typeface="Verdana"/>
                <a:cs typeface="Verdana"/>
              </a:rPr>
              <a:t> </a:t>
            </a:r>
            <a:r>
              <a:rPr lang="en-US" sz="1050" i="1" kern="0" dirty="0">
                <a:solidFill>
                  <a:srgbClr val="256782"/>
                </a:solidFill>
                <a:latin typeface="Verdana"/>
                <a:cs typeface="Verdana"/>
              </a:rPr>
              <a:t>Hospitality,</a:t>
            </a:r>
            <a:r>
              <a:rPr lang="en-US" sz="1050" i="1" kern="0" spc="-25" dirty="0">
                <a:solidFill>
                  <a:srgbClr val="256782"/>
                </a:solidFill>
                <a:latin typeface="Verdana"/>
                <a:cs typeface="Verdana"/>
              </a:rPr>
              <a:t> </a:t>
            </a:r>
            <a:r>
              <a:rPr lang="en-US" sz="1050" i="1" kern="0" dirty="0">
                <a:solidFill>
                  <a:srgbClr val="256782"/>
                </a:solidFill>
                <a:latin typeface="Verdana"/>
                <a:cs typeface="Verdana"/>
              </a:rPr>
              <a:t>Travel,</a:t>
            </a:r>
            <a:r>
              <a:rPr lang="en-US" sz="1050" i="1" kern="0" spc="-25" dirty="0">
                <a:solidFill>
                  <a:srgbClr val="256782"/>
                </a:solidFill>
                <a:latin typeface="Verdana"/>
                <a:cs typeface="Verdana"/>
              </a:rPr>
              <a:t> </a:t>
            </a:r>
            <a:r>
              <a:rPr lang="en-US" sz="1050" i="1" kern="0" dirty="0">
                <a:solidFill>
                  <a:srgbClr val="256782"/>
                </a:solidFill>
                <a:latin typeface="Verdana"/>
                <a:cs typeface="Verdana"/>
              </a:rPr>
              <a:t>Recreation,</a:t>
            </a:r>
            <a:r>
              <a:rPr lang="en-US" sz="1050" i="1" kern="0" spc="-20" dirty="0">
                <a:solidFill>
                  <a:srgbClr val="256782"/>
                </a:solidFill>
                <a:latin typeface="Verdana"/>
                <a:cs typeface="Verdana"/>
              </a:rPr>
              <a:t> </a:t>
            </a:r>
            <a:r>
              <a:rPr lang="en-US" sz="1050" i="1" kern="0" dirty="0">
                <a:solidFill>
                  <a:srgbClr val="256782"/>
                </a:solidFill>
                <a:latin typeface="Verdana"/>
                <a:cs typeface="Verdana"/>
              </a:rPr>
              <a:t>and</a:t>
            </a:r>
            <a:r>
              <a:rPr lang="en-US" sz="1050" i="1" kern="0" spc="-25" dirty="0">
                <a:solidFill>
                  <a:srgbClr val="256782"/>
                </a:solidFill>
                <a:latin typeface="Verdana"/>
                <a:cs typeface="Verdana"/>
              </a:rPr>
              <a:t> </a:t>
            </a:r>
            <a:r>
              <a:rPr lang="en-US" sz="1050" i="1" kern="0" spc="-10" dirty="0">
                <a:solidFill>
                  <a:srgbClr val="256782"/>
                </a:solidFill>
                <a:latin typeface="Verdana"/>
                <a:cs typeface="Verdana"/>
              </a:rPr>
              <a:t>Leisure</a:t>
            </a:r>
            <a:endParaRPr lang="en-US" sz="1050" kern="0" dirty="0">
              <a:solidFill>
                <a:sysClr val="windowText" lastClr="000000"/>
              </a:solidFill>
              <a:latin typeface="Verdana"/>
              <a:cs typeface="Verdana"/>
            </a:endParaRPr>
          </a:p>
          <a:p>
            <a:pPr algn="just">
              <a:defRPr sz="1600">
                <a:solidFill>
                  <a:srgbClr val="FFFFFF"/>
                </a:solidFill>
                <a:latin typeface="Branding Semilight"/>
                <a:ea typeface="Branding Semilight"/>
                <a:cs typeface="Branding Semilight"/>
                <a:sym typeface="Branding Semilight"/>
              </a:defRPr>
            </a:pPr>
            <a:endParaRPr lang="en-US" sz="1050" i="1" dirty="0">
              <a:solidFill>
                <a:srgbClr val="FFFFFF"/>
              </a:solidFill>
              <a:latin typeface="Verdana" panose="020B0604030504040204" pitchFamily="34" charset="0"/>
              <a:ea typeface="Verdana" panose="020B0604030504040204" pitchFamily="34" charset="0"/>
              <a:sym typeface="Branding Semilight"/>
            </a:endParaRPr>
          </a:p>
          <a:p>
            <a:pPr algn="just">
              <a:defRPr sz="1600">
                <a:solidFill>
                  <a:srgbClr val="FFFFFF"/>
                </a:solidFill>
                <a:latin typeface="Branding Semilight"/>
                <a:ea typeface="Branding Semilight"/>
                <a:cs typeface="Branding Semilight"/>
                <a:sym typeface="Branding Semilight"/>
              </a:defRPr>
            </a:pPr>
            <a:r>
              <a:rPr lang="en-US" sz="1200" dirty="0">
                <a:solidFill>
                  <a:srgbClr val="FFFFFF"/>
                </a:solidFill>
                <a:latin typeface="Verdana" panose="020B0604030504040204" pitchFamily="34" charset="0"/>
                <a:ea typeface="Verdana" panose="020B0604030504040204" pitchFamily="34" charset="0"/>
                <a:sym typeface="Branding Semilight"/>
              </a:rPr>
              <a:t>Awards ( 2025 )           BEST SEASIDE 5* SPA HOTEL BULGARIA</a:t>
            </a:r>
          </a:p>
          <a:p>
            <a:pPr algn="just">
              <a:defRPr sz="1600">
                <a:solidFill>
                  <a:srgbClr val="FFFFFF"/>
                </a:solidFill>
                <a:latin typeface="Branding Semilight"/>
                <a:ea typeface="Branding Semilight"/>
                <a:cs typeface="Branding Semilight"/>
                <a:sym typeface="Branding Semilight"/>
              </a:defRPr>
            </a:pPr>
            <a:r>
              <a:rPr lang="en-US" sz="1200" dirty="0">
                <a:solidFill>
                  <a:srgbClr val="FFFFFF"/>
                </a:solidFill>
                <a:latin typeface="Verdana" panose="020B0604030504040204" pitchFamily="34" charset="0"/>
                <a:ea typeface="Verdana" panose="020B0604030504040204" pitchFamily="34" charset="0"/>
                <a:sym typeface="Branding Semilight"/>
              </a:rPr>
              <a:t>                                  </a:t>
            </a:r>
            <a:r>
              <a:rPr lang="en-US" sz="1050" i="1" dirty="0">
                <a:solidFill>
                  <a:srgbClr val="FFFFFF"/>
                </a:solidFill>
                <a:latin typeface="Verdana" panose="020B0604030504040204" pitchFamily="34" charset="0"/>
                <a:ea typeface="Verdana" panose="020B0604030504040204" pitchFamily="34" charset="0"/>
                <a:sym typeface="Branding Semilight"/>
              </a:rPr>
              <a:t>Ensana Aquahouse</a:t>
            </a:r>
            <a:endParaRPr lang="hu-HU" sz="1050" i="1" dirty="0">
              <a:solidFill>
                <a:srgbClr val="FFFFFF"/>
              </a:solidFill>
              <a:latin typeface="Verdana" panose="020B0604030504040204" pitchFamily="34" charset="0"/>
              <a:ea typeface="Verdana" panose="020B0604030504040204" pitchFamily="34" charset="0"/>
              <a:sym typeface="Branding Semilight"/>
            </a:endParaRPr>
          </a:p>
          <a:p>
            <a:pPr algn="just">
              <a:defRPr sz="1600">
                <a:solidFill>
                  <a:srgbClr val="FFFFFF"/>
                </a:solidFill>
                <a:latin typeface="Branding Semilight"/>
                <a:ea typeface="Branding Semilight"/>
                <a:cs typeface="Branding Semilight"/>
                <a:sym typeface="Branding Semilight"/>
              </a:defRPr>
            </a:pPr>
            <a:endParaRPr lang="hu-HU" sz="1050" i="1" dirty="0">
              <a:solidFill>
                <a:srgbClr val="FFFFFF"/>
              </a:solidFill>
              <a:latin typeface="Verdana" panose="020B0604030504040204" pitchFamily="34" charset="0"/>
              <a:ea typeface="Verdana" panose="020B0604030504040204" pitchFamily="34" charset="0"/>
              <a:sym typeface="Branding Semilight"/>
            </a:endParaRPr>
          </a:p>
        </p:txBody>
      </p:sp>
      <p:sp>
        <p:nvSpPr>
          <p:cNvPr id="4" name="Sovata, Romania">
            <a:extLst>
              <a:ext uri="{FF2B5EF4-FFF2-40B4-BE49-F238E27FC236}">
                <a16:creationId xmlns:a16="http://schemas.microsoft.com/office/drawing/2014/main" id="{5A49C4D0-08D8-2B92-1728-657D461BF3CB}"/>
              </a:ext>
            </a:extLst>
          </p:cNvPr>
          <p:cNvSpPr txBox="1">
            <a:spLocks/>
          </p:cNvSpPr>
          <p:nvPr/>
        </p:nvSpPr>
        <p:spPr>
          <a:xfrm>
            <a:off x="771130" y="359654"/>
            <a:ext cx="5688719" cy="507831"/>
          </a:xfrm>
          <a:prstGeom prst="rect">
            <a:avLst/>
          </a:prstGeom>
        </p:spPr>
        <p:txBody>
          <a:bodyPr wrap="square" lIns="0" tIns="0" rIns="0" bIns="0" anchor="b">
            <a:spAutoFit/>
          </a:bodyPr>
          <a:lstStyle>
            <a:lvl1pPr>
              <a:defRPr sz="3300" b="1" i="0">
                <a:solidFill>
                  <a:srgbClr val="FFFFFF"/>
                </a:solidFill>
                <a:latin typeface="Branding Bold"/>
                <a:ea typeface="Branding Bold"/>
                <a:cs typeface="Branding Bold"/>
                <a:sym typeface="Branding 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3300" b="1" i="0" u="none" strike="noStrike" kern="0" cap="none" spc="0" normalizeH="0" baseline="0" noProof="0" dirty="0" err="1">
                <a:ln>
                  <a:noFill/>
                </a:ln>
                <a:solidFill>
                  <a:srgbClr val="FFFFFF"/>
                </a:solidFill>
                <a:effectLst/>
                <a:uLnTx/>
                <a:uFillTx/>
                <a:latin typeface="Branding Bold"/>
                <a:sym typeface="Branding Bold"/>
              </a:rPr>
              <a:t>KPIs</a:t>
            </a:r>
            <a:r>
              <a:rPr kumimoji="0" lang="hu-HU" sz="3300" b="1" i="0" u="none" strike="noStrike" kern="0" cap="none" spc="0" normalizeH="0" baseline="0" noProof="0" dirty="0">
                <a:ln>
                  <a:noFill/>
                </a:ln>
                <a:solidFill>
                  <a:srgbClr val="FFFFFF"/>
                </a:solidFill>
                <a:effectLst/>
                <a:uLnTx/>
                <a:uFillTx/>
                <a:latin typeface="Branding Bold"/>
                <a:sym typeface="Branding Bold"/>
              </a:rPr>
              <a:t> of Ensana</a:t>
            </a:r>
          </a:p>
        </p:txBody>
      </p:sp>
      <p:sp>
        <p:nvSpPr>
          <p:cNvPr id="3" name="object 12">
            <a:extLst>
              <a:ext uri="{FF2B5EF4-FFF2-40B4-BE49-F238E27FC236}">
                <a16:creationId xmlns:a16="http://schemas.microsoft.com/office/drawing/2014/main" id="{D0A1BCC4-8562-122F-828F-471569180CC5}"/>
              </a:ext>
            </a:extLst>
          </p:cNvPr>
          <p:cNvSpPr txBox="1"/>
          <p:nvPr/>
        </p:nvSpPr>
        <p:spPr>
          <a:xfrm>
            <a:off x="2273406" y="5826394"/>
            <a:ext cx="4776716" cy="351378"/>
          </a:xfrm>
          <a:prstGeom prst="rect">
            <a:avLst/>
          </a:prstGeom>
        </p:spPr>
        <p:txBody>
          <a:bodyPr vert="horz" wrap="square" lIns="0" tIns="12700" rIns="0" bIns="0" rtlCol="0">
            <a:spAutoFit/>
          </a:bodyPr>
          <a:lstStyle/>
          <a:p>
            <a:pPr marL="12700">
              <a:spcBef>
                <a:spcPts val="100"/>
              </a:spcBef>
            </a:pPr>
            <a:r>
              <a:rPr sz="1200" kern="0" dirty="0">
                <a:latin typeface="Verdana"/>
                <a:cs typeface="Verdana"/>
              </a:rPr>
              <a:t>GLOBEE®</a:t>
            </a:r>
            <a:r>
              <a:rPr sz="1200" kern="0" spc="-40" dirty="0">
                <a:latin typeface="Verdana"/>
                <a:cs typeface="Verdana"/>
              </a:rPr>
              <a:t> </a:t>
            </a:r>
            <a:r>
              <a:rPr sz="1200" kern="0" dirty="0">
                <a:latin typeface="Verdana"/>
                <a:cs typeface="Verdana"/>
              </a:rPr>
              <a:t>AWARD</a:t>
            </a:r>
            <a:r>
              <a:rPr sz="1200" kern="0" spc="-35" dirty="0">
                <a:latin typeface="Verdana"/>
                <a:cs typeface="Verdana"/>
              </a:rPr>
              <a:t> </a:t>
            </a:r>
            <a:r>
              <a:rPr sz="1200" kern="0" spc="-10" dirty="0">
                <a:latin typeface="Verdana"/>
                <a:cs typeface="Verdana"/>
              </a:rPr>
              <a:t>WINNER</a:t>
            </a:r>
            <a:endParaRPr sz="1200" kern="0" dirty="0">
              <a:latin typeface="Verdana"/>
              <a:cs typeface="Verdana"/>
            </a:endParaRPr>
          </a:p>
          <a:p>
            <a:pPr marL="12700"/>
            <a:r>
              <a:rPr sz="1000" i="1" kern="0" dirty="0">
                <a:latin typeface="Verdana"/>
                <a:cs typeface="Verdana"/>
              </a:rPr>
              <a:t>Company</a:t>
            </a:r>
            <a:r>
              <a:rPr sz="1000" i="1" kern="0" spc="-25" dirty="0">
                <a:latin typeface="Verdana"/>
                <a:cs typeface="Verdana"/>
              </a:rPr>
              <a:t> </a:t>
            </a:r>
            <a:r>
              <a:rPr sz="1000" i="1" kern="0" dirty="0">
                <a:latin typeface="Verdana"/>
                <a:cs typeface="Verdana"/>
              </a:rPr>
              <a:t>of</a:t>
            </a:r>
            <a:r>
              <a:rPr sz="1000" i="1" kern="0" spc="-25" dirty="0">
                <a:latin typeface="Verdana"/>
                <a:cs typeface="Verdana"/>
              </a:rPr>
              <a:t> </a:t>
            </a:r>
            <a:r>
              <a:rPr sz="1000" i="1" kern="0" dirty="0">
                <a:latin typeface="Verdana"/>
                <a:cs typeface="Verdana"/>
              </a:rPr>
              <a:t>the</a:t>
            </a:r>
            <a:r>
              <a:rPr sz="1000" i="1" kern="0" spc="-25" dirty="0">
                <a:latin typeface="Verdana"/>
                <a:cs typeface="Verdana"/>
              </a:rPr>
              <a:t> </a:t>
            </a:r>
            <a:r>
              <a:rPr sz="1000" i="1" kern="0" dirty="0">
                <a:latin typeface="Verdana"/>
                <a:cs typeface="Verdana"/>
              </a:rPr>
              <a:t>year</a:t>
            </a:r>
            <a:r>
              <a:rPr sz="1000" i="1" kern="0" spc="-20" dirty="0">
                <a:latin typeface="Verdana"/>
                <a:cs typeface="Verdana"/>
              </a:rPr>
              <a:t> </a:t>
            </a:r>
            <a:r>
              <a:rPr sz="1000" i="1" kern="0" dirty="0">
                <a:latin typeface="Verdana"/>
                <a:cs typeface="Verdana"/>
              </a:rPr>
              <a:t>–</a:t>
            </a:r>
            <a:r>
              <a:rPr sz="1000" i="1" kern="0" spc="-25" dirty="0">
                <a:latin typeface="Verdana"/>
                <a:cs typeface="Verdana"/>
              </a:rPr>
              <a:t> </a:t>
            </a:r>
            <a:r>
              <a:rPr sz="1000" i="1" kern="0" dirty="0">
                <a:latin typeface="Verdana"/>
                <a:cs typeface="Verdana"/>
              </a:rPr>
              <a:t>Hospitality,</a:t>
            </a:r>
            <a:r>
              <a:rPr sz="1000" i="1" kern="0" spc="-25" dirty="0">
                <a:latin typeface="Verdana"/>
                <a:cs typeface="Verdana"/>
              </a:rPr>
              <a:t> </a:t>
            </a:r>
            <a:r>
              <a:rPr sz="1000" i="1" kern="0" dirty="0">
                <a:latin typeface="Verdana"/>
                <a:cs typeface="Verdana"/>
              </a:rPr>
              <a:t>Travel,</a:t>
            </a:r>
            <a:r>
              <a:rPr sz="1000" i="1" kern="0" spc="-25" dirty="0">
                <a:latin typeface="Verdana"/>
                <a:cs typeface="Verdana"/>
              </a:rPr>
              <a:t> </a:t>
            </a:r>
            <a:r>
              <a:rPr sz="1000" i="1" kern="0" dirty="0">
                <a:latin typeface="Verdana"/>
                <a:cs typeface="Verdana"/>
              </a:rPr>
              <a:t>Recreation,</a:t>
            </a:r>
            <a:r>
              <a:rPr sz="1000" i="1" kern="0" spc="-20" dirty="0">
                <a:latin typeface="Verdana"/>
                <a:cs typeface="Verdana"/>
              </a:rPr>
              <a:t> </a:t>
            </a:r>
            <a:r>
              <a:rPr sz="1000" i="1" kern="0" dirty="0">
                <a:latin typeface="Verdana"/>
                <a:cs typeface="Verdana"/>
              </a:rPr>
              <a:t>and</a:t>
            </a:r>
            <a:r>
              <a:rPr sz="1000" i="1" kern="0" spc="-25" dirty="0">
                <a:latin typeface="Verdana"/>
                <a:cs typeface="Verdana"/>
              </a:rPr>
              <a:t> </a:t>
            </a:r>
            <a:r>
              <a:rPr sz="1000" i="1" kern="0" spc="-10" dirty="0">
                <a:latin typeface="Verdana"/>
                <a:cs typeface="Verdana"/>
              </a:rPr>
              <a:t>Leisure</a:t>
            </a:r>
            <a:endParaRPr sz="1000" kern="0" dirty="0">
              <a:latin typeface="Verdana"/>
              <a:cs typeface="Verdana"/>
            </a:endParaRPr>
          </a:p>
        </p:txBody>
      </p:sp>
    </p:spTree>
    <p:extLst>
      <p:ext uri="{BB962C8B-B14F-4D97-AF65-F5344CB8AC3E}">
        <p14:creationId xmlns:p14="http://schemas.microsoft.com/office/powerpoint/2010/main" val="4237936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59B0BF6-6EDD-4BC3-A03D-2464F3981F91}"/>
              </a:ext>
            </a:extLst>
          </p:cNvPr>
          <p:cNvSpPr>
            <a:spLocks noGrp="1"/>
          </p:cNvSpPr>
          <p:nvPr>
            <p:ph type="sldNum" sz="quarter" idx="12"/>
          </p:nvPr>
        </p:nvSpPr>
        <p:spPr/>
        <p:txBody>
          <a:bodyPr/>
          <a:lstStyle/>
          <a:p>
            <a:fld id="{34CD40A8-A2FF-4B30-912C-DE451A2269C1}" type="slidenum">
              <a:rPr lang="en-GB" smtClean="0"/>
              <a:t>7</a:t>
            </a:fld>
            <a:endParaRPr lang="en-GB"/>
          </a:p>
        </p:txBody>
      </p:sp>
      <p:sp>
        <p:nvSpPr>
          <p:cNvPr id="122" name="Прямоугольник 4">
            <a:extLst>
              <a:ext uri="{FF2B5EF4-FFF2-40B4-BE49-F238E27FC236}">
                <a16:creationId xmlns:a16="http://schemas.microsoft.com/office/drawing/2014/main" id="{6D6C9234-DCD6-46E6-AE1D-C1B9689B31BF}"/>
              </a:ext>
            </a:extLst>
          </p:cNvPr>
          <p:cNvSpPr txBox="1"/>
          <p:nvPr/>
        </p:nvSpPr>
        <p:spPr>
          <a:xfrm>
            <a:off x="6364406" y="1373066"/>
            <a:ext cx="5543342" cy="52629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1815" rIns="51815">
            <a:spAutoFit/>
          </a:bodyPr>
          <a:lstStyle/>
          <a:p>
            <a:pPr algn="just">
              <a:defRPr sz="1600">
                <a:solidFill>
                  <a:srgbClr val="FFFFFF"/>
                </a:solidFill>
                <a:latin typeface="Branding Bold"/>
                <a:ea typeface="Branding Bold"/>
                <a:cs typeface="Branding Bold"/>
                <a:sym typeface="Branding Bold"/>
              </a:defRPr>
            </a:pPr>
            <a:r>
              <a:rPr lang="en-GB" sz="1600" dirty="0">
                <a:latin typeface="Verdana" panose="020B0604030504040204" pitchFamily="34" charset="0"/>
                <a:ea typeface="Verdana" panose="020B0604030504040204" pitchFamily="34" charset="0"/>
              </a:rPr>
              <a:t>7 Ensana health spa hotels </a:t>
            </a:r>
          </a:p>
          <a:p>
            <a:pPr algn="just">
              <a:defRPr sz="1600">
                <a:solidFill>
                  <a:srgbClr val="FFFFFF"/>
                </a:solidFill>
                <a:latin typeface="Branding Semilight"/>
                <a:ea typeface="Branding Semilight"/>
                <a:cs typeface="Branding Semilight"/>
                <a:sym typeface="Branding Semilight"/>
              </a:defRPr>
            </a:pPr>
            <a:r>
              <a:rPr lang="en-GB" sz="1600" dirty="0">
                <a:latin typeface="Verdana" panose="020B0604030504040204" pitchFamily="34" charset="0"/>
                <a:ea typeface="Verdana" panose="020B0604030504040204" pitchFamily="34" charset="0"/>
              </a:rPr>
              <a:t> </a:t>
            </a:r>
          </a:p>
          <a:p>
            <a:pPr algn="just">
              <a:defRPr sz="1600">
                <a:solidFill>
                  <a:srgbClr val="FFFFFF"/>
                </a:solidFill>
                <a:latin typeface="Branding Semilight"/>
                <a:ea typeface="Branding Semilight"/>
                <a:cs typeface="Branding Semilight"/>
                <a:sym typeface="Branding Semilight"/>
              </a:defRPr>
            </a:pPr>
            <a:r>
              <a:rPr lang="en-GB" sz="1600" dirty="0">
                <a:solidFill>
                  <a:srgbClr val="FFFFFF"/>
                </a:solidFill>
                <a:latin typeface="Verdana" panose="020B0604030504040204" pitchFamily="34" charset="0"/>
                <a:ea typeface="Verdana" panose="020B0604030504040204" pitchFamily="34" charset="0"/>
              </a:rPr>
              <a:t>Mariánské Lázně is the model European spa town with its defining blend of healing natural resources, architectural splendour and more than 200 years of famous visitors such as Chopin, Goethe and King Edward VII whose Royal Cabin still exists in our hotel Nové Lázně. </a:t>
            </a:r>
            <a:endParaRPr lang="hu-HU" sz="1600" dirty="0">
              <a:solidFill>
                <a:srgbClr val="FFFFFF"/>
              </a:solidFill>
              <a:latin typeface="Verdana" panose="020B0604030504040204" pitchFamily="34" charset="0"/>
              <a:ea typeface="Verdana" panose="020B0604030504040204" pitchFamily="34" charset="0"/>
            </a:endParaRPr>
          </a:p>
          <a:p>
            <a:pPr algn="just">
              <a:defRPr sz="1600">
                <a:solidFill>
                  <a:srgbClr val="FFFFFF"/>
                </a:solidFill>
                <a:latin typeface="Branding Semilight"/>
                <a:ea typeface="Branding Semilight"/>
                <a:cs typeface="Branding Semilight"/>
                <a:sym typeface="Branding Semilight"/>
              </a:defRPr>
            </a:pPr>
            <a:endParaRPr lang="hu-HU" sz="1600" dirty="0">
              <a:solidFill>
                <a:srgbClr val="FFFFFF"/>
              </a:solidFill>
              <a:latin typeface="Verdana" panose="020B0604030504040204" pitchFamily="34" charset="0"/>
              <a:ea typeface="Verdana" panose="020B0604030504040204" pitchFamily="34" charset="0"/>
            </a:endParaRPr>
          </a:p>
          <a:p>
            <a:pPr algn="just">
              <a:defRPr sz="1600">
                <a:solidFill>
                  <a:srgbClr val="FFFFFF"/>
                </a:solidFill>
                <a:latin typeface="Branding Semilight"/>
                <a:ea typeface="Branding Semilight"/>
                <a:cs typeface="Branding Semilight"/>
                <a:sym typeface="Branding Semilight"/>
              </a:defRPr>
            </a:pPr>
            <a:r>
              <a:rPr lang="en-GB" sz="1600" dirty="0">
                <a:solidFill>
                  <a:srgbClr val="FFFFFF"/>
                </a:solidFill>
                <a:latin typeface="Verdana" panose="020B0604030504040204" pitchFamily="34" charset="0"/>
                <a:ea typeface="Verdana" panose="020B0604030504040204" pitchFamily="34" charset="0"/>
              </a:rPr>
              <a:t>The town has recently been </a:t>
            </a:r>
            <a:r>
              <a:rPr lang="en-GB" sz="1600" u="sng" dirty="0">
                <a:solidFill>
                  <a:srgbClr val="FFFFFF"/>
                </a:solidFill>
                <a:latin typeface="Verdana" panose="020B0604030504040204" pitchFamily="34" charset="0"/>
                <a:ea typeface="Verdana" panose="020B0604030504040204" pitchFamily="34" charset="0"/>
              </a:rPr>
              <a:t>inscribed on UNESCO’s World Heritage List</a:t>
            </a:r>
            <a:r>
              <a:rPr lang="en-GB" sz="1600" dirty="0">
                <a:solidFill>
                  <a:srgbClr val="FFFFFF"/>
                </a:solidFill>
                <a:latin typeface="Verdana" panose="020B0604030504040204" pitchFamily="34" charset="0"/>
                <a:ea typeface="Verdana" panose="020B0604030504040204" pitchFamily="34" charset="0"/>
              </a:rPr>
              <a:t> as one of eleven Great Spa Towns of Europe.</a:t>
            </a:r>
            <a:r>
              <a:rPr lang="hu-HU" sz="1600" dirty="0">
                <a:solidFill>
                  <a:srgbClr val="FFFFFF"/>
                </a:solidFill>
                <a:latin typeface="Verdana" panose="020B0604030504040204" pitchFamily="34" charset="0"/>
                <a:ea typeface="Verdana" panose="020B0604030504040204" pitchFamily="34" charset="0"/>
              </a:rPr>
              <a:t> </a:t>
            </a:r>
            <a:r>
              <a:rPr lang="hu-HU" sz="1600" dirty="0" err="1">
                <a:solidFill>
                  <a:srgbClr val="FFFFFF"/>
                </a:solidFill>
                <a:latin typeface="Verdana" panose="020B0604030504040204" pitchFamily="34" charset="0"/>
                <a:ea typeface="Verdana" panose="020B0604030504040204" pitchFamily="34" charset="0"/>
              </a:rPr>
              <a:t>Marienbad’s</a:t>
            </a:r>
            <a:r>
              <a:rPr lang="hu-HU" sz="1600" dirty="0">
                <a:solidFill>
                  <a:srgbClr val="FFFFFF"/>
                </a:solidFill>
                <a:latin typeface="Verdana" panose="020B0604030504040204" pitchFamily="34" charset="0"/>
                <a:ea typeface="Verdana" panose="020B0604030504040204" pitchFamily="34" charset="0"/>
              </a:rPr>
              <a:t> u</a:t>
            </a:r>
            <a:r>
              <a:rPr lang="en-US" sz="1600" dirty="0" err="1">
                <a:solidFill>
                  <a:srgbClr val="FFFFFF"/>
                </a:solidFill>
                <a:latin typeface="Verdana" panose="020B0604030504040204" pitchFamily="34" charset="0"/>
                <a:ea typeface="Verdana" panose="020B0604030504040204" pitchFamily="34" charset="0"/>
              </a:rPr>
              <a:t>nique</a:t>
            </a:r>
            <a:r>
              <a:rPr lang="en-US" sz="1600" dirty="0">
                <a:solidFill>
                  <a:srgbClr val="FFFFFF"/>
                </a:solidFill>
                <a:latin typeface="Verdana" panose="020B0604030504040204" pitchFamily="34" charset="0"/>
                <a:ea typeface="Verdana" panose="020B0604030504040204" pitchFamily="34" charset="0"/>
              </a:rPr>
              <a:t> local natural healing resources:</a:t>
            </a:r>
          </a:p>
          <a:p>
            <a:pPr algn="just">
              <a:defRPr sz="1600">
                <a:solidFill>
                  <a:srgbClr val="FFFFFF"/>
                </a:solidFill>
                <a:latin typeface="Branding Semilight"/>
                <a:ea typeface="Branding Semilight"/>
                <a:cs typeface="Branding Semilight"/>
                <a:sym typeface="Branding Semilight"/>
              </a:defRPr>
            </a:pPr>
            <a:endParaRPr lang="en-US" sz="1600" dirty="0">
              <a:solidFill>
                <a:srgbClr val="FFFFFF"/>
              </a:solidFill>
              <a:latin typeface="Verdana" panose="020B0604030504040204" pitchFamily="34" charset="0"/>
              <a:ea typeface="Verdana" panose="020B0604030504040204" pitchFamily="34" charset="0"/>
            </a:endParaRPr>
          </a:p>
          <a:p>
            <a:pPr marL="285750" indent="-285750" algn="just">
              <a:buFont typeface="Arial" panose="020B0604020202020204" pitchFamily="34" charset="0"/>
              <a:buChar char="•"/>
              <a:defRPr sz="1600">
                <a:solidFill>
                  <a:srgbClr val="FFFFFF"/>
                </a:solidFill>
                <a:latin typeface="Branding Semilight"/>
                <a:ea typeface="Branding Semilight"/>
                <a:cs typeface="Branding Semilight"/>
                <a:sym typeface="Branding Semilight"/>
              </a:defRPr>
            </a:pPr>
            <a:r>
              <a:rPr lang="en-US" sz="1600" dirty="0">
                <a:solidFill>
                  <a:srgbClr val="FFFFFF"/>
                </a:solidFill>
                <a:latin typeface="Verdana" panose="020B0604030504040204" pitchFamily="34" charset="0"/>
                <a:ea typeface="Verdana" panose="020B0604030504040204" pitchFamily="34" charset="0"/>
              </a:rPr>
              <a:t>40 </a:t>
            </a:r>
            <a:r>
              <a:rPr lang="en-US" sz="1600" i="1" dirty="0">
                <a:solidFill>
                  <a:srgbClr val="FFFFFF"/>
                </a:solidFill>
                <a:latin typeface="Verdana" panose="020B0604030504040204" pitchFamily="34" charset="0"/>
                <a:ea typeface="Verdana" panose="020B0604030504040204" pitchFamily="34" charset="0"/>
              </a:rPr>
              <a:t>different cold mineral water springs</a:t>
            </a:r>
            <a:r>
              <a:rPr lang="en-GB" sz="1600" i="1" dirty="0">
                <a:solidFill>
                  <a:srgbClr val="FFFFFF"/>
                </a:solidFill>
                <a:latin typeface="Verdana" panose="020B0604030504040204" pitchFamily="34" charset="0"/>
                <a:ea typeface="Verdana" panose="020B0604030504040204" pitchFamily="34" charset="0"/>
              </a:rPr>
              <a:t> rich in calcium,</a:t>
            </a:r>
            <a:r>
              <a:rPr lang="hu-HU" sz="1600" i="1" dirty="0">
                <a:solidFill>
                  <a:srgbClr val="FFFFFF"/>
                </a:solidFill>
                <a:latin typeface="Verdana" panose="020B0604030504040204" pitchFamily="34" charset="0"/>
                <a:ea typeface="Verdana" panose="020B0604030504040204" pitchFamily="34" charset="0"/>
              </a:rPr>
              <a:t> </a:t>
            </a:r>
            <a:r>
              <a:rPr lang="en-GB" sz="1600" i="1" dirty="0">
                <a:solidFill>
                  <a:srgbClr val="FFFFFF"/>
                </a:solidFill>
                <a:latin typeface="Verdana" panose="020B0604030504040204" pitchFamily="34" charset="0"/>
                <a:ea typeface="Verdana" panose="020B0604030504040204" pitchFamily="34" charset="0"/>
              </a:rPr>
              <a:t>magnesium, iron, carbon dioxide or salt</a:t>
            </a:r>
            <a:r>
              <a:rPr lang="en-US" sz="1600" i="1" dirty="0">
                <a:solidFill>
                  <a:srgbClr val="FFFFFF"/>
                </a:solidFill>
                <a:latin typeface="Verdana" panose="020B0604030504040204" pitchFamily="34" charset="0"/>
                <a:ea typeface="Verdana" panose="020B0604030504040204" pitchFamily="34" charset="0"/>
              </a:rPr>
              <a:t> </a:t>
            </a:r>
            <a:endParaRPr lang="hu-HU" sz="1600" i="1" dirty="0">
              <a:solidFill>
                <a:srgbClr val="FFFFFF"/>
              </a:solidFill>
              <a:latin typeface="Verdana" panose="020B0604030504040204" pitchFamily="34" charset="0"/>
              <a:ea typeface="Verdana" panose="020B0604030504040204" pitchFamily="34" charset="0"/>
            </a:endParaRPr>
          </a:p>
          <a:p>
            <a:pPr marL="285750" indent="-285750" algn="just">
              <a:buFont typeface="Arial" panose="020B0604020202020204" pitchFamily="34" charset="0"/>
              <a:buChar char="•"/>
              <a:defRPr sz="1600">
                <a:solidFill>
                  <a:srgbClr val="FFFFFF"/>
                </a:solidFill>
                <a:latin typeface="Branding Semilight"/>
                <a:ea typeface="Branding Semilight"/>
                <a:cs typeface="Branding Semilight"/>
                <a:sym typeface="Branding Semilight"/>
              </a:defRPr>
            </a:pPr>
            <a:endParaRPr lang="hu-HU" sz="1600" i="1" dirty="0">
              <a:solidFill>
                <a:srgbClr val="FFFFFF"/>
              </a:solidFill>
              <a:latin typeface="Verdana" panose="020B0604030504040204" pitchFamily="34" charset="0"/>
              <a:ea typeface="Verdana" panose="020B0604030504040204" pitchFamily="34" charset="0"/>
            </a:endParaRPr>
          </a:p>
          <a:p>
            <a:pPr marL="285750" indent="-285750" algn="just">
              <a:buFont typeface="Arial" panose="020B0604020202020204" pitchFamily="34" charset="0"/>
              <a:buChar char="•"/>
              <a:defRPr sz="1600">
                <a:solidFill>
                  <a:srgbClr val="FFFFFF"/>
                </a:solidFill>
                <a:latin typeface="Branding Semilight"/>
                <a:ea typeface="Branding Semilight"/>
                <a:cs typeface="Branding Semilight"/>
                <a:sym typeface="Branding Semilight"/>
              </a:defRPr>
            </a:pPr>
            <a:r>
              <a:rPr lang="en-GB" sz="1600" i="1" dirty="0">
                <a:solidFill>
                  <a:srgbClr val="FFFFFF"/>
                </a:solidFill>
                <a:latin typeface="Verdana" panose="020B0604030504040204" pitchFamily="34" charset="0"/>
                <a:ea typeface="Verdana" panose="020B0604030504040204" pitchFamily="34" charset="0"/>
              </a:rPr>
              <a:t>Natural bog and peat muds, harvested from around the mineral</a:t>
            </a:r>
            <a:r>
              <a:rPr lang="hu-HU" sz="1600" i="1" dirty="0">
                <a:solidFill>
                  <a:srgbClr val="FFFFFF"/>
                </a:solidFill>
                <a:latin typeface="Verdana" panose="020B0604030504040204" pitchFamily="34" charset="0"/>
                <a:ea typeface="Verdana" panose="020B0604030504040204" pitchFamily="34" charset="0"/>
              </a:rPr>
              <a:t> </a:t>
            </a:r>
            <a:r>
              <a:rPr lang="en-GB" sz="1600" i="1" dirty="0">
                <a:solidFill>
                  <a:srgbClr val="FFFFFF"/>
                </a:solidFill>
                <a:latin typeface="Verdana" panose="020B0604030504040204" pitchFamily="34" charset="0"/>
                <a:ea typeface="Verdana" panose="020B0604030504040204" pitchFamily="34" charset="0"/>
              </a:rPr>
              <a:t>water springs</a:t>
            </a:r>
            <a:endParaRPr lang="hu-HU" sz="1600" i="1" dirty="0">
              <a:solidFill>
                <a:srgbClr val="FFFFFF"/>
              </a:solidFill>
              <a:latin typeface="Verdana" panose="020B0604030504040204" pitchFamily="34" charset="0"/>
              <a:ea typeface="Verdana" panose="020B0604030504040204" pitchFamily="34" charset="0"/>
            </a:endParaRPr>
          </a:p>
          <a:p>
            <a:pPr marL="285750" indent="-285750" algn="just">
              <a:buFont typeface="Arial" panose="020B0604020202020204" pitchFamily="34" charset="0"/>
              <a:buChar char="•"/>
              <a:defRPr sz="1600">
                <a:solidFill>
                  <a:srgbClr val="FFFFFF"/>
                </a:solidFill>
                <a:latin typeface="Branding Semilight"/>
                <a:ea typeface="Branding Semilight"/>
                <a:cs typeface="Branding Semilight"/>
                <a:sym typeface="Branding Semilight"/>
              </a:defRPr>
            </a:pPr>
            <a:endParaRPr lang="hu-HU" sz="1600" i="1" dirty="0">
              <a:solidFill>
                <a:srgbClr val="FFFFFF"/>
              </a:solidFill>
              <a:latin typeface="Verdana" panose="020B0604030504040204" pitchFamily="34" charset="0"/>
              <a:ea typeface="Verdana" panose="020B0604030504040204" pitchFamily="34" charset="0"/>
            </a:endParaRPr>
          </a:p>
          <a:p>
            <a:pPr marL="285750" indent="-285750" algn="just">
              <a:buFont typeface="Arial" panose="020B0604020202020204" pitchFamily="34" charset="0"/>
              <a:buChar char="•"/>
              <a:defRPr sz="1600">
                <a:solidFill>
                  <a:srgbClr val="FFFFFF"/>
                </a:solidFill>
                <a:latin typeface="Branding Semilight"/>
                <a:ea typeface="Branding Semilight"/>
                <a:cs typeface="Branding Semilight"/>
                <a:sym typeface="Branding Semilight"/>
              </a:defRPr>
            </a:pPr>
            <a:r>
              <a:rPr lang="hu-HU" sz="1600" i="1" dirty="0" err="1">
                <a:solidFill>
                  <a:srgbClr val="FFFFFF"/>
                </a:solidFill>
                <a:latin typeface="Verdana" panose="020B0604030504040204" pitchFamily="34" charset="0"/>
                <a:ea typeface="Verdana" panose="020B0604030504040204" pitchFamily="34" charset="0"/>
              </a:rPr>
              <a:t>Natural</a:t>
            </a:r>
            <a:r>
              <a:rPr lang="hu-HU" sz="1600" i="1" dirty="0">
                <a:solidFill>
                  <a:srgbClr val="FFFFFF"/>
                </a:solidFill>
                <a:latin typeface="Verdana" panose="020B0604030504040204" pitchFamily="34" charset="0"/>
                <a:ea typeface="Verdana" panose="020B0604030504040204" pitchFamily="34" charset="0"/>
              </a:rPr>
              <a:t> CO</a:t>
            </a:r>
            <a:r>
              <a:rPr lang="hu-HU" sz="1600" i="1" baseline="30000" dirty="0">
                <a:solidFill>
                  <a:srgbClr val="FFFFFF"/>
                </a:solidFill>
                <a:latin typeface="Verdana" panose="020B0604030504040204" pitchFamily="34" charset="0"/>
                <a:ea typeface="Verdana" panose="020B0604030504040204" pitchFamily="34" charset="0"/>
              </a:rPr>
              <a:t>2</a:t>
            </a:r>
            <a:r>
              <a:rPr lang="hu-HU" sz="1600" i="1" dirty="0">
                <a:solidFill>
                  <a:srgbClr val="FFFFFF"/>
                </a:solidFill>
                <a:latin typeface="Verdana" panose="020B0604030504040204" pitchFamily="34" charset="0"/>
                <a:ea typeface="Verdana" panose="020B0604030504040204" pitchFamily="34" charset="0"/>
              </a:rPr>
              <a:t> gas</a:t>
            </a:r>
            <a:endParaRPr lang="en-GB" sz="1600" i="1" dirty="0">
              <a:solidFill>
                <a:srgbClr val="FFFFFF"/>
              </a:solidFill>
              <a:latin typeface="Verdana" panose="020B0604030504040204" pitchFamily="34" charset="0"/>
              <a:ea typeface="Verdana" panose="020B0604030504040204" pitchFamily="34" charset="0"/>
            </a:endParaRPr>
          </a:p>
        </p:txBody>
      </p:sp>
      <p:sp>
        <p:nvSpPr>
          <p:cNvPr id="123" name="Mariánské Lázně,…">
            <a:extLst>
              <a:ext uri="{FF2B5EF4-FFF2-40B4-BE49-F238E27FC236}">
                <a16:creationId xmlns:a16="http://schemas.microsoft.com/office/drawing/2014/main" id="{CC9CFE39-5F56-42EF-91E4-D9D326F2E0A1}"/>
              </a:ext>
            </a:extLst>
          </p:cNvPr>
          <p:cNvSpPr txBox="1">
            <a:spLocks/>
          </p:cNvSpPr>
          <p:nvPr/>
        </p:nvSpPr>
        <p:spPr>
          <a:xfrm>
            <a:off x="6322379" y="376513"/>
            <a:ext cx="4580089" cy="8732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mj-cs"/>
              </a:defRPr>
            </a:lvl1pPr>
          </a:lstStyle>
          <a:p>
            <a:pPr>
              <a:defRPr sz="3300">
                <a:solidFill>
                  <a:srgbClr val="FFFFFF"/>
                </a:solidFill>
                <a:latin typeface="Branding Bold"/>
                <a:ea typeface="Branding Bold"/>
                <a:cs typeface="Branding Bold"/>
                <a:sym typeface="Branding Bold"/>
              </a:defRPr>
            </a:pPr>
            <a:r>
              <a:rPr lang="en-GB" dirty="0">
                <a:solidFill>
                  <a:srgbClr val="FFFFFF"/>
                </a:solidFill>
                <a:latin typeface="Branding Bold"/>
                <a:ea typeface="Branding Bold"/>
                <a:cs typeface="Branding Bold"/>
                <a:sym typeface="Branding Bold"/>
              </a:rPr>
              <a:t>Mariánské Lázně, Czech Republic</a:t>
            </a:r>
          </a:p>
        </p:txBody>
      </p:sp>
      <p:pic>
        <p:nvPicPr>
          <p:cNvPr id="124" name="Picture 123">
            <a:extLst>
              <a:ext uri="{FF2B5EF4-FFF2-40B4-BE49-F238E27FC236}">
                <a16:creationId xmlns:a16="http://schemas.microsoft.com/office/drawing/2014/main" id="{FD754903-C674-4AA9-909D-479189CB8C9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175"/>
            <a:ext cx="6096000" cy="6854825"/>
          </a:xfrm>
          <a:prstGeom prst="rect">
            <a:avLst/>
          </a:prstGeom>
        </p:spPr>
      </p:pic>
    </p:spTree>
    <p:extLst>
      <p:ext uri="{BB962C8B-B14F-4D97-AF65-F5344CB8AC3E}">
        <p14:creationId xmlns:p14="http://schemas.microsoft.com/office/powerpoint/2010/main" val="948543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59B0BF6-6EDD-4BC3-A03D-2464F3981F91}"/>
              </a:ext>
            </a:extLst>
          </p:cNvPr>
          <p:cNvSpPr>
            <a:spLocks noGrp="1"/>
          </p:cNvSpPr>
          <p:nvPr>
            <p:ph type="sldNum" sz="quarter" idx="12"/>
          </p:nvPr>
        </p:nvSpPr>
        <p:spPr/>
        <p:txBody>
          <a:bodyPr/>
          <a:lstStyle/>
          <a:p>
            <a:fld id="{34CD40A8-A2FF-4B30-912C-DE451A2269C1}" type="slidenum">
              <a:rPr lang="en-GB" smtClean="0"/>
              <a:t>8</a:t>
            </a:fld>
            <a:endParaRPr lang="en-GB"/>
          </a:p>
        </p:txBody>
      </p:sp>
      <p:sp>
        <p:nvSpPr>
          <p:cNvPr id="3" name="Piešťany, Slovakia">
            <a:extLst>
              <a:ext uri="{FF2B5EF4-FFF2-40B4-BE49-F238E27FC236}">
                <a16:creationId xmlns:a16="http://schemas.microsoft.com/office/drawing/2014/main" id="{A3C86915-B475-4D20-BCE5-32795F503C3A}"/>
              </a:ext>
            </a:extLst>
          </p:cNvPr>
          <p:cNvSpPr txBox="1">
            <a:spLocks/>
          </p:cNvSpPr>
          <p:nvPr/>
        </p:nvSpPr>
        <p:spPr>
          <a:xfrm>
            <a:off x="6319535" y="725430"/>
            <a:ext cx="5688719" cy="507831"/>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300" b="1" kern="1200">
                <a:solidFill>
                  <a:srgbClr val="FFFFFF"/>
                </a:solidFill>
                <a:latin typeface="Branding Bold"/>
                <a:ea typeface="Branding Bold"/>
                <a:cs typeface="Branding Bold"/>
                <a:sym typeface="Branding Bold"/>
              </a:defRPr>
            </a:lvl1pPr>
          </a:lstStyle>
          <a:p>
            <a:r>
              <a:rPr lang="en-GB" dirty="0"/>
              <a:t>Piešťany, Slovakia</a:t>
            </a:r>
          </a:p>
        </p:txBody>
      </p:sp>
      <p:sp>
        <p:nvSpPr>
          <p:cNvPr id="5" name="6 Ensana Health Spa Hotels from two- to five-star…">
            <a:extLst>
              <a:ext uri="{FF2B5EF4-FFF2-40B4-BE49-F238E27FC236}">
                <a16:creationId xmlns:a16="http://schemas.microsoft.com/office/drawing/2014/main" id="{47598BB3-E888-40C4-9901-9C32BE56E47C}"/>
              </a:ext>
            </a:extLst>
          </p:cNvPr>
          <p:cNvSpPr txBox="1"/>
          <p:nvPr/>
        </p:nvSpPr>
        <p:spPr>
          <a:xfrm>
            <a:off x="6319535" y="1843335"/>
            <a:ext cx="5444128" cy="35394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1815" rIns="51815">
            <a:spAutoFit/>
          </a:bodyPr>
          <a:lstStyle/>
          <a:p>
            <a:pPr algn="just">
              <a:defRPr>
                <a:solidFill>
                  <a:srgbClr val="FFFFFF"/>
                </a:solidFill>
                <a:latin typeface="Branding Bold"/>
                <a:ea typeface="Branding Bold"/>
                <a:cs typeface="Branding Bold"/>
                <a:sym typeface="Branding Bold"/>
              </a:defRPr>
            </a:pPr>
            <a:r>
              <a:rPr sz="1600" dirty="0">
                <a:latin typeface="Verdana" panose="020B0604030504040204" pitchFamily="34" charset="0"/>
                <a:ea typeface="Verdana" panose="020B0604030504040204" pitchFamily="34" charset="0"/>
              </a:rPr>
              <a:t>6 Ensana </a:t>
            </a:r>
            <a:r>
              <a:rPr lang="hu-HU" sz="1600" dirty="0">
                <a:latin typeface="Verdana" panose="020B0604030504040204" pitchFamily="34" charset="0"/>
                <a:ea typeface="Verdana" panose="020B0604030504040204" pitchFamily="34" charset="0"/>
              </a:rPr>
              <a:t>h</a:t>
            </a:r>
            <a:r>
              <a:rPr sz="1600" dirty="0" err="1">
                <a:latin typeface="Verdana" panose="020B0604030504040204" pitchFamily="34" charset="0"/>
                <a:ea typeface="Verdana" panose="020B0604030504040204" pitchFamily="34" charset="0"/>
              </a:rPr>
              <a:t>ealth</a:t>
            </a:r>
            <a:r>
              <a:rPr sz="1600" dirty="0">
                <a:latin typeface="Verdana" panose="020B0604030504040204" pitchFamily="34" charset="0"/>
                <a:ea typeface="Verdana" panose="020B0604030504040204" pitchFamily="34" charset="0"/>
              </a:rPr>
              <a:t> </a:t>
            </a:r>
            <a:r>
              <a:rPr lang="hu-HU" sz="1600" dirty="0">
                <a:latin typeface="Verdana" panose="020B0604030504040204" pitchFamily="34" charset="0"/>
                <a:ea typeface="Verdana" panose="020B0604030504040204" pitchFamily="34" charset="0"/>
              </a:rPr>
              <a:t>s</a:t>
            </a:r>
            <a:r>
              <a:rPr sz="1600" dirty="0">
                <a:latin typeface="Verdana" panose="020B0604030504040204" pitchFamily="34" charset="0"/>
                <a:ea typeface="Verdana" panose="020B0604030504040204" pitchFamily="34" charset="0"/>
              </a:rPr>
              <a:t>pa </a:t>
            </a:r>
            <a:r>
              <a:rPr lang="hu-HU" sz="1600" dirty="0">
                <a:latin typeface="Verdana" panose="020B0604030504040204" pitchFamily="34" charset="0"/>
                <a:ea typeface="Verdana" panose="020B0604030504040204" pitchFamily="34" charset="0"/>
              </a:rPr>
              <a:t>h</a:t>
            </a:r>
            <a:r>
              <a:rPr sz="1600" dirty="0" err="1">
                <a:latin typeface="Verdana" panose="020B0604030504040204" pitchFamily="34" charset="0"/>
                <a:ea typeface="Verdana" panose="020B0604030504040204" pitchFamily="34" charset="0"/>
              </a:rPr>
              <a:t>otels</a:t>
            </a:r>
            <a:endParaRPr lang="hu-HU" sz="1600" dirty="0">
              <a:latin typeface="Verdana" panose="020B0604030504040204" pitchFamily="34" charset="0"/>
              <a:ea typeface="Verdana" panose="020B0604030504040204" pitchFamily="34" charset="0"/>
            </a:endParaRPr>
          </a:p>
          <a:p>
            <a:pPr algn="just">
              <a:defRPr>
                <a:solidFill>
                  <a:srgbClr val="FFFFFF"/>
                </a:solidFill>
                <a:latin typeface="Branding Bold"/>
                <a:ea typeface="Branding Bold"/>
                <a:cs typeface="Branding Bold"/>
                <a:sym typeface="Branding Bold"/>
              </a:defRPr>
            </a:pPr>
            <a:endParaRPr sz="1600" dirty="0">
              <a:latin typeface="Verdana" panose="020B0604030504040204" pitchFamily="34" charset="0"/>
              <a:ea typeface="Verdana" panose="020B0604030504040204" pitchFamily="34" charset="0"/>
            </a:endParaRPr>
          </a:p>
          <a:p>
            <a:pPr algn="just">
              <a:defRPr sz="1600">
                <a:solidFill>
                  <a:srgbClr val="FFFFFF"/>
                </a:solidFill>
                <a:latin typeface="Branding Semilight"/>
                <a:ea typeface="Branding Semilight"/>
                <a:cs typeface="Branding Semilight"/>
                <a:sym typeface="Branding Semilight"/>
              </a:defRPr>
            </a:pPr>
            <a:r>
              <a:rPr lang="en-GB" sz="1600" dirty="0">
                <a:solidFill>
                  <a:srgbClr val="FFFFFF"/>
                </a:solidFill>
                <a:latin typeface="Verdana" panose="020B0604030504040204" pitchFamily="34" charset="0"/>
                <a:ea typeface="Verdana" panose="020B0604030504040204" pitchFamily="34" charset="0"/>
              </a:rPr>
              <a:t>A beautifully landscaped island, in the middle of Slovakia’s</a:t>
            </a:r>
            <a:r>
              <a:rPr lang="hu-HU" sz="1600" dirty="0">
                <a:solidFill>
                  <a:srgbClr val="FFFFFF"/>
                </a:solidFill>
                <a:latin typeface="Verdana" panose="020B0604030504040204" pitchFamily="34" charset="0"/>
                <a:ea typeface="Verdana" panose="020B0604030504040204" pitchFamily="34" charset="0"/>
              </a:rPr>
              <a:t> </a:t>
            </a:r>
            <a:r>
              <a:rPr lang="en-GB" sz="1600" dirty="0">
                <a:solidFill>
                  <a:srgbClr val="FFFFFF"/>
                </a:solidFill>
                <a:latin typeface="Verdana" panose="020B0604030504040204" pitchFamily="34" charset="0"/>
                <a:ea typeface="Verdana" panose="020B0604030504040204" pitchFamily="34" charset="0"/>
              </a:rPr>
              <a:t>River </a:t>
            </a:r>
            <a:r>
              <a:rPr lang="en-GB" sz="1600" dirty="0" err="1">
                <a:solidFill>
                  <a:srgbClr val="FFFFFF"/>
                </a:solidFill>
                <a:latin typeface="Verdana" panose="020B0604030504040204" pitchFamily="34" charset="0"/>
                <a:ea typeface="Verdana" panose="020B0604030504040204" pitchFamily="34" charset="0"/>
              </a:rPr>
              <a:t>Váh</a:t>
            </a:r>
            <a:r>
              <a:rPr lang="en-GB" sz="1600" dirty="0">
                <a:solidFill>
                  <a:srgbClr val="FFFFFF"/>
                </a:solidFill>
                <a:latin typeface="Verdana" panose="020B0604030504040204" pitchFamily="34" charset="0"/>
                <a:ea typeface="Verdana" panose="020B0604030504040204" pitchFamily="34" charset="0"/>
              </a:rPr>
              <a:t>, with a collection of Ensana health spa hotels, spa and </a:t>
            </a:r>
            <a:r>
              <a:rPr lang="en-GB" sz="1600" dirty="0" err="1">
                <a:solidFill>
                  <a:srgbClr val="FFFFFF"/>
                </a:solidFill>
                <a:latin typeface="Verdana" panose="020B0604030504040204" pitchFamily="34" charset="0"/>
                <a:ea typeface="Verdana" panose="020B0604030504040204" pitchFamily="34" charset="0"/>
              </a:rPr>
              <a:t>balneo</a:t>
            </a:r>
            <a:r>
              <a:rPr lang="hu-HU" sz="1600" dirty="0">
                <a:solidFill>
                  <a:srgbClr val="FFFFFF"/>
                </a:solidFill>
                <a:latin typeface="Verdana" panose="020B0604030504040204" pitchFamily="34" charset="0"/>
                <a:ea typeface="Verdana" panose="020B0604030504040204" pitchFamily="34" charset="0"/>
              </a:rPr>
              <a:t> </a:t>
            </a:r>
            <a:r>
              <a:rPr lang="en-GB" sz="1600" dirty="0">
                <a:solidFill>
                  <a:srgbClr val="FFFFFF"/>
                </a:solidFill>
                <a:latin typeface="Verdana" panose="020B0604030504040204" pitchFamily="34" charset="0"/>
                <a:ea typeface="Verdana" panose="020B0604030504040204" pitchFamily="34" charset="0"/>
              </a:rPr>
              <a:t>centres offering more than 60</a:t>
            </a:r>
            <a:r>
              <a:rPr lang="hu-HU" sz="1600" dirty="0">
                <a:solidFill>
                  <a:srgbClr val="FFFFFF"/>
                </a:solidFill>
                <a:latin typeface="Verdana" panose="020B0604030504040204" pitchFamily="34" charset="0"/>
                <a:ea typeface="Verdana" panose="020B0604030504040204" pitchFamily="34" charset="0"/>
              </a:rPr>
              <a:t> </a:t>
            </a:r>
            <a:r>
              <a:rPr lang="en-GB" sz="1600" dirty="0">
                <a:solidFill>
                  <a:srgbClr val="FFFFFF"/>
                </a:solidFill>
                <a:latin typeface="Verdana" panose="020B0604030504040204" pitchFamily="34" charset="0"/>
                <a:ea typeface="Verdana" panose="020B0604030504040204" pitchFamily="34" charset="0"/>
              </a:rPr>
              <a:t>treatments.</a:t>
            </a:r>
          </a:p>
          <a:p>
            <a:pPr algn="just">
              <a:defRPr sz="1600">
                <a:solidFill>
                  <a:srgbClr val="FFFFFF"/>
                </a:solidFill>
                <a:latin typeface="Branding Semilight"/>
                <a:ea typeface="Branding Semilight"/>
                <a:cs typeface="Branding Semilight"/>
                <a:sym typeface="Branding Semilight"/>
              </a:defRPr>
            </a:pPr>
            <a:endParaRPr sz="1600" dirty="0">
              <a:solidFill>
                <a:srgbClr val="FFFFFF"/>
              </a:solidFill>
              <a:latin typeface="Verdana" panose="020B0604030504040204" pitchFamily="34" charset="0"/>
              <a:ea typeface="Verdana" panose="020B0604030504040204" pitchFamily="34" charset="0"/>
            </a:endParaRPr>
          </a:p>
          <a:p>
            <a:pPr algn="just">
              <a:defRPr sz="1600">
                <a:solidFill>
                  <a:srgbClr val="FFFFFF"/>
                </a:solidFill>
                <a:latin typeface="Branding Semilight"/>
                <a:ea typeface="Branding Semilight"/>
                <a:cs typeface="Branding Semilight"/>
                <a:sym typeface="Branding Semilight"/>
              </a:defRPr>
            </a:pPr>
            <a:r>
              <a:rPr sz="1600" dirty="0">
                <a:solidFill>
                  <a:srgbClr val="FFFFFF"/>
                </a:solidFill>
                <a:latin typeface="Verdana" panose="020B0604030504040204" pitchFamily="34" charset="0"/>
                <a:ea typeface="Verdana" panose="020B0604030504040204" pitchFamily="34" charset="0"/>
              </a:rPr>
              <a:t>Spa Piešťany has been famous for more than 100 years</a:t>
            </a:r>
            <a:r>
              <a:rPr lang="hu-HU" sz="1600" dirty="0">
                <a:solidFill>
                  <a:srgbClr val="FFFFFF"/>
                </a:solidFill>
                <a:latin typeface="Verdana" panose="020B0604030504040204" pitchFamily="34" charset="0"/>
                <a:ea typeface="Verdana" panose="020B0604030504040204" pitchFamily="34" charset="0"/>
              </a:rPr>
              <a:t> </a:t>
            </a:r>
            <a:r>
              <a:rPr sz="1600" dirty="0">
                <a:solidFill>
                  <a:srgbClr val="FFFFFF"/>
                </a:solidFill>
                <a:latin typeface="Verdana" panose="020B0604030504040204" pitchFamily="34" charset="0"/>
                <a:ea typeface="Verdana" panose="020B0604030504040204" pitchFamily="34" charset="0"/>
              </a:rPr>
              <a:t>for its success in the treatment of </a:t>
            </a:r>
            <a:r>
              <a:rPr sz="1600" i="1" dirty="0">
                <a:solidFill>
                  <a:srgbClr val="FFFFFF"/>
                </a:solidFill>
                <a:latin typeface="Verdana" panose="020B0604030504040204" pitchFamily="34" charset="0"/>
                <a:ea typeface="Verdana" panose="020B0604030504040204" pitchFamily="34" charset="0"/>
              </a:rPr>
              <a:t>musculoskeletal disorders and rheumatism</a:t>
            </a:r>
            <a:r>
              <a:rPr lang="hu-HU" sz="1600" i="1" dirty="0">
                <a:solidFill>
                  <a:srgbClr val="FFFFFF"/>
                </a:solidFill>
                <a:latin typeface="Verdana" panose="020B0604030504040204" pitchFamily="34" charset="0"/>
                <a:ea typeface="Verdana" panose="020B0604030504040204" pitchFamily="34" charset="0"/>
              </a:rPr>
              <a:t>.</a:t>
            </a:r>
            <a:endParaRPr sz="1600" i="1" dirty="0">
              <a:solidFill>
                <a:srgbClr val="FFFFFF"/>
              </a:solidFill>
              <a:latin typeface="Verdana" panose="020B0604030504040204" pitchFamily="34" charset="0"/>
              <a:ea typeface="Verdana" panose="020B0604030504040204" pitchFamily="34" charset="0"/>
            </a:endParaRPr>
          </a:p>
          <a:p>
            <a:pPr algn="just">
              <a:defRPr sz="1600">
                <a:solidFill>
                  <a:srgbClr val="FFFFFF"/>
                </a:solidFill>
                <a:latin typeface="Branding Semilight"/>
                <a:ea typeface="Branding Semilight"/>
                <a:cs typeface="Branding Semilight"/>
                <a:sym typeface="Branding Semilight"/>
              </a:defRPr>
            </a:pPr>
            <a:endParaRPr sz="1600" dirty="0">
              <a:solidFill>
                <a:srgbClr val="FFFFFF"/>
              </a:solidFill>
              <a:latin typeface="Verdana" panose="020B0604030504040204" pitchFamily="34" charset="0"/>
              <a:ea typeface="Verdana" panose="020B0604030504040204" pitchFamily="34" charset="0"/>
            </a:endParaRPr>
          </a:p>
          <a:p>
            <a:pPr algn="just">
              <a:defRPr sz="1600">
                <a:solidFill>
                  <a:srgbClr val="FFFFFF"/>
                </a:solidFill>
                <a:latin typeface="Branding Semilight"/>
                <a:ea typeface="Branding Semilight"/>
                <a:cs typeface="Branding Semilight"/>
                <a:sym typeface="Branding Semilight"/>
              </a:defRPr>
            </a:pPr>
            <a:r>
              <a:rPr sz="1600" dirty="0">
                <a:solidFill>
                  <a:srgbClr val="FFFFFF"/>
                </a:solidFill>
                <a:latin typeface="Verdana" panose="020B0604030504040204" pitchFamily="34" charset="0"/>
                <a:ea typeface="Verdana" panose="020B0604030504040204" pitchFamily="34" charset="0"/>
              </a:rPr>
              <a:t>Unique natural healing resources - </a:t>
            </a:r>
            <a:r>
              <a:rPr sz="1600" i="1" dirty="0">
                <a:solidFill>
                  <a:srgbClr val="FFFFFF"/>
                </a:solidFill>
                <a:latin typeface="Verdana" panose="020B0604030504040204" pitchFamily="34" charset="0"/>
                <a:ea typeface="Verdana" panose="020B0604030504040204" pitchFamily="34" charset="0"/>
              </a:rPr>
              <a:t>69°C thermal mineral water, healing sulfur mud</a:t>
            </a:r>
            <a:r>
              <a:rPr lang="hu-HU" sz="1600" i="1" dirty="0">
                <a:solidFill>
                  <a:srgbClr val="FFFFFF"/>
                </a:solidFill>
                <a:latin typeface="Verdana" panose="020B0604030504040204" pitchFamily="34" charset="0"/>
                <a:ea typeface="Verdana" panose="020B0604030504040204" pitchFamily="34" charset="0"/>
              </a:rPr>
              <a:t>.</a:t>
            </a:r>
            <a:endParaRPr sz="1600" i="1" dirty="0">
              <a:solidFill>
                <a:srgbClr val="FFFFFF"/>
              </a:solidFill>
              <a:latin typeface="Verdana" panose="020B0604030504040204" pitchFamily="34" charset="0"/>
              <a:ea typeface="Verdana" panose="020B0604030504040204" pitchFamily="34" charset="0"/>
            </a:endParaRPr>
          </a:p>
          <a:p>
            <a:pPr algn="just">
              <a:defRPr sz="2000">
                <a:solidFill>
                  <a:srgbClr val="FFFFFF"/>
                </a:solidFill>
                <a:latin typeface="Branding Semilight"/>
                <a:ea typeface="Branding Semilight"/>
                <a:cs typeface="Branding Semilight"/>
                <a:sym typeface="Branding Semilight"/>
              </a:defRPr>
            </a:pPr>
            <a:endParaRPr sz="1600" dirty="0"/>
          </a:p>
        </p:txBody>
      </p:sp>
      <p:pic>
        <p:nvPicPr>
          <p:cNvPr id="6" name="Picture 5">
            <a:extLst>
              <a:ext uri="{FF2B5EF4-FFF2-40B4-BE49-F238E27FC236}">
                <a16:creationId xmlns:a16="http://schemas.microsoft.com/office/drawing/2014/main" id="{7D61BCE0-8283-4008-8167-B1B88FDEDB3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177"/>
            <a:ext cx="6096000" cy="6854824"/>
          </a:xfrm>
          <a:prstGeom prst="rect">
            <a:avLst/>
          </a:prstGeom>
        </p:spPr>
      </p:pic>
    </p:spTree>
    <p:extLst>
      <p:ext uri="{BB962C8B-B14F-4D97-AF65-F5344CB8AC3E}">
        <p14:creationId xmlns:p14="http://schemas.microsoft.com/office/powerpoint/2010/main" val="3674781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Рисунок 2">
            <a:extLst>
              <a:ext uri="{FF2B5EF4-FFF2-40B4-BE49-F238E27FC236}">
                <a16:creationId xmlns:a16="http://schemas.microsoft.com/office/drawing/2014/main" id="{18B1FBAD-684D-40E8-8AA2-E42A6B16110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2192000" cy="6858000"/>
          </a:xfrm>
          <a:prstGeom prst="rect">
            <a:avLst/>
          </a:prstGeom>
          <a:ln w="12700">
            <a:miter lim="400000"/>
          </a:ln>
        </p:spPr>
      </p:pic>
      <p:sp>
        <p:nvSpPr>
          <p:cNvPr id="5" name="Thermia Palace">
            <a:extLst>
              <a:ext uri="{FF2B5EF4-FFF2-40B4-BE49-F238E27FC236}">
                <a16:creationId xmlns:a16="http://schemas.microsoft.com/office/drawing/2014/main" id="{780D6454-EAD4-4A41-AD19-45BB242185C9}"/>
              </a:ext>
            </a:extLst>
          </p:cNvPr>
          <p:cNvSpPr txBox="1"/>
          <p:nvPr/>
        </p:nvSpPr>
        <p:spPr>
          <a:xfrm>
            <a:off x="2904841" y="3239720"/>
            <a:ext cx="2692208" cy="10030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1815" rIns="51815" anchor="b">
            <a:normAutofit/>
          </a:bodyPr>
          <a:lstStyle>
            <a:lvl1pPr>
              <a:lnSpc>
                <a:spcPct val="90000"/>
              </a:lnSpc>
              <a:defRPr sz="2400">
                <a:solidFill>
                  <a:srgbClr val="FFFFFF"/>
                </a:solidFill>
                <a:latin typeface="Branding Bold"/>
                <a:ea typeface="Branding Bold"/>
                <a:cs typeface="Branding Bold"/>
                <a:sym typeface="Branding Bold"/>
              </a:defRPr>
            </a:lvl1pPr>
          </a:lstStyle>
          <a:p>
            <a:r>
              <a:rPr sz="2720" dirty="0">
                <a:solidFill>
                  <a:schemeClr val="bg1"/>
                </a:solidFill>
              </a:rPr>
              <a:t>Thermia Palace</a:t>
            </a:r>
          </a:p>
        </p:txBody>
      </p:sp>
      <p:sp>
        <p:nvSpPr>
          <p:cNvPr id="6" name="Napoleon">
            <a:extLst>
              <a:ext uri="{FF2B5EF4-FFF2-40B4-BE49-F238E27FC236}">
                <a16:creationId xmlns:a16="http://schemas.microsoft.com/office/drawing/2014/main" id="{2BADC265-BC0F-4FDB-8DB6-BB9D1EBAB051}"/>
              </a:ext>
            </a:extLst>
          </p:cNvPr>
          <p:cNvSpPr txBox="1"/>
          <p:nvPr/>
        </p:nvSpPr>
        <p:spPr>
          <a:xfrm>
            <a:off x="6766934" y="2546154"/>
            <a:ext cx="2692210" cy="10030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1815" rIns="51815" anchor="b">
            <a:normAutofit/>
          </a:bodyPr>
          <a:lstStyle>
            <a:lvl1pPr>
              <a:lnSpc>
                <a:spcPct val="90000"/>
              </a:lnSpc>
              <a:defRPr sz="2400">
                <a:solidFill>
                  <a:srgbClr val="FFFFFF"/>
                </a:solidFill>
                <a:latin typeface="Branding Bold"/>
                <a:ea typeface="Branding Bold"/>
                <a:cs typeface="Branding Bold"/>
                <a:sym typeface="Branding Bold"/>
              </a:defRPr>
            </a:lvl1pPr>
          </a:lstStyle>
          <a:p>
            <a:r>
              <a:rPr sz="2720" dirty="0">
                <a:solidFill>
                  <a:schemeClr val="bg1"/>
                </a:solidFill>
              </a:rPr>
              <a:t>Napoleon</a:t>
            </a:r>
          </a:p>
        </p:txBody>
      </p:sp>
      <p:sp>
        <p:nvSpPr>
          <p:cNvPr id="7" name="Irma">
            <a:extLst>
              <a:ext uri="{FF2B5EF4-FFF2-40B4-BE49-F238E27FC236}">
                <a16:creationId xmlns:a16="http://schemas.microsoft.com/office/drawing/2014/main" id="{2CE5A3A4-4DF0-4E9C-9272-00D7747A6E94}"/>
              </a:ext>
            </a:extLst>
          </p:cNvPr>
          <p:cNvSpPr txBox="1"/>
          <p:nvPr/>
        </p:nvSpPr>
        <p:spPr>
          <a:xfrm>
            <a:off x="6458492" y="3614285"/>
            <a:ext cx="2692208" cy="10030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1815" rIns="51815" anchor="b">
            <a:normAutofit/>
          </a:bodyPr>
          <a:lstStyle>
            <a:lvl1pPr>
              <a:lnSpc>
                <a:spcPct val="90000"/>
              </a:lnSpc>
              <a:defRPr sz="2400">
                <a:solidFill>
                  <a:srgbClr val="FFFFFF"/>
                </a:solidFill>
                <a:latin typeface="Branding Bold"/>
                <a:ea typeface="Branding Bold"/>
                <a:cs typeface="Branding Bold"/>
                <a:sym typeface="Branding Bold"/>
              </a:defRPr>
            </a:lvl1pPr>
          </a:lstStyle>
          <a:p>
            <a:r>
              <a:rPr lang="hu-HU" sz="2720" dirty="0">
                <a:solidFill>
                  <a:schemeClr val="bg1"/>
                </a:solidFill>
              </a:rPr>
              <a:t>I</a:t>
            </a:r>
            <a:r>
              <a:rPr sz="2720" dirty="0" err="1">
                <a:solidFill>
                  <a:schemeClr val="bg1"/>
                </a:solidFill>
              </a:rPr>
              <a:t>rma</a:t>
            </a:r>
            <a:r>
              <a:rPr lang="hu-HU" sz="2720" dirty="0">
                <a:solidFill>
                  <a:schemeClr val="bg1"/>
                </a:solidFill>
              </a:rPr>
              <a:t> Spa</a:t>
            </a:r>
            <a:endParaRPr sz="2720" dirty="0">
              <a:solidFill>
                <a:schemeClr val="bg1"/>
              </a:solidFill>
            </a:endParaRPr>
          </a:p>
        </p:txBody>
      </p:sp>
      <p:sp>
        <p:nvSpPr>
          <p:cNvPr id="8" name="Pro Patria">
            <a:extLst>
              <a:ext uri="{FF2B5EF4-FFF2-40B4-BE49-F238E27FC236}">
                <a16:creationId xmlns:a16="http://schemas.microsoft.com/office/drawing/2014/main" id="{62181EB2-1023-41F6-875B-AE83262D3B20}"/>
              </a:ext>
            </a:extLst>
          </p:cNvPr>
          <p:cNvSpPr txBox="1"/>
          <p:nvPr/>
        </p:nvSpPr>
        <p:spPr>
          <a:xfrm>
            <a:off x="7705463" y="1800499"/>
            <a:ext cx="2692208" cy="10030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1815" rIns="51815" anchor="b">
            <a:normAutofit/>
          </a:bodyPr>
          <a:lstStyle>
            <a:lvl1pPr>
              <a:lnSpc>
                <a:spcPct val="90000"/>
              </a:lnSpc>
              <a:defRPr sz="2400">
                <a:solidFill>
                  <a:srgbClr val="FFFFFF"/>
                </a:solidFill>
                <a:latin typeface="Branding Bold"/>
                <a:ea typeface="Branding Bold"/>
                <a:cs typeface="Branding Bold"/>
                <a:sym typeface="Branding Bold"/>
              </a:defRPr>
            </a:lvl1pPr>
          </a:lstStyle>
          <a:p>
            <a:r>
              <a:rPr sz="2720" dirty="0">
                <a:solidFill>
                  <a:schemeClr val="bg1"/>
                </a:solidFill>
              </a:rPr>
              <a:t>Pro Patria</a:t>
            </a:r>
          </a:p>
        </p:txBody>
      </p:sp>
      <p:sp>
        <p:nvSpPr>
          <p:cNvPr id="9" name="Esplanade">
            <a:extLst>
              <a:ext uri="{FF2B5EF4-FFF2-40B4-BE49-F238E27FC236}">
                <a16:creationId xmlns:a16="http://schemas.microsoft.com/office/drawing/2014/main" id="{218DC6C6-3237-453F-B67B-E6401ED3E35E}"/>
              </a:ext>
            </a:extLst>
          </p:cNvPr>
          <p:cNvSpPr txBox="1"/>
          <p:nvPr/>
        </p:nvSpPr>
        <p:spPr>
          <a:xfrm>
            <a:off x="6230377" y="1054843"/>
            <a:ext cx="2692210" cy="10030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1815" rIns="51815" anchor="b">
            <a:normAutofit/>
          </a:bodyPr>
          <a:lstStyle>
            <a:lvl1pPr>
              <a:lnSpc>
                <a:spcPct val="90000"/>
              </a:lnSpc>
              <a:defRPr sz="2400">
                <a:solidFill>
                  <a:srgbClr val="FFFFFF"/>
                </a:solidFill>
                <a:latin typeface="Branding Bold"/>
                <a:ea typeface="Branding Bold"/>
                <a:cs typeface="Branding Bold"/>
                <a:sym typeface="Branding Bold"/>
              </a:defRPr>
            </a:lvl1pPr>
          </a:lstStyle>
          <a:p>
            <a:r>
              <a:rPr sz="2720" dirty="0">
                <a:solidFill>
                  <a:schemeClr val="bg1"/>
                </a:solidFill>
              </a:rPr>
              <a:t>Esplanade</a:t>
            </a:r>
          </a:p>
        </p:txBody>
      </p:sp>
      <p:sp>
        <p:nvSpPr>
          <p:cNvPr id="10" name="Balnea">
            <a:extLst>
              <a:ext uri="{FF2B5EF4-FFF2-40B4-BE49-F238E27FC236}">
                <a16:creationId xmlns:a16="http://schemas.microsoft.com/office/drawing/2014/main" id="{C3D27E9A-26A3-4C3A-B702-FE4C8374C786}"/>
              </a:ext>
            </a:extLst>
          </p:cNvPr>
          <p:cNvSpPr txBox="1"/>
          <p:nvPr/>
        </p:nvSpPr>
        <p:spPr>
          <a:xfrm>
            <a:off x="6359359" y="501532"/>
            <a:ext cx="2692208" cy="10030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1815" rIns="51815" anchor="b">
            <a:normAutofit/>
          </a:bodyPr>
          <a:lstStyle>
            <a:lvl1pPr>
              <a:lnSpc>
                <a:spcPct val="90000"/>
              </a:lnSpc>
              <a:defRPr sz="2400">
                <a:solidFill>
                  <a:srgbClr val="FFFFFF"/>
                </a:solidFill>
                <a:latin typeface="Branding Bold"/>
                <a:ea typeface="Branding Bold"/>
                <a:cs typeface="Branding Bold"/>
                <a:sym typeface="Branding Bold"/>
              </a:defRPr>
            </a:lvl1pPr>
          </a:lstStyle>
          <a:p>
            <a:r>
              <a:rPr sz="2720" dirty="0">
                <a:solidFill>
                  <a:schemeClr val="bg1"/>
                </a:solidFill>
              </a:rPr>
              <a:t>Balnea</a:t>
            </a:r>
          </a:p>
        </p:txBody>
      </p:sp>
      <p:sp>
        <p:nvSpPr>
          <p:cNvPr id="11" name="Splendid">
            <a:extLst>
              <a:ext uri="{FF2B5EF4-FFF2-40B4-BE49-F238E27FC236}">
                <a16:creationId xmlns:a16="http://schemas.microsoft.com/office/drawing/2014/main" id="{AA5EE9CA-045A-4469-8395-85C2B834D5E9}"/>
              </a:ext>
            </a:extLst>
          </p:cNvPr>
          <p:cNvSpPr txBox="1"/>
          <p:nvPr/>
        </p:nvSpPr>
        <p:spPr>
          <a:xfrm>
            <a:off x="5197442" y="-52732"/>
            <a:ext cx="2692210" cy="10030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1815" rIns="51815" anchor="b">
            <a:normAutofit/>
          </a:bodyPr>
          <a:lstStyle>
            <a:lvl1pPr>
              <a:lnSpc>
                <a:spcPct val="90000"/>
              </a:lnSpc>
              <a:defRPr sz="2400">
                <a:solidFill>
                  <a:srgbClr val="FFFFFF"/>
                </a:solidFill>
                <a:latin typeface="Branding Bold"/>
                <a:ea typeface="Branding Bold"/>
                <a:cs typeface="Branding Bold"/>
                <a:sym typeface="Branding Bold"/>
              </a:defRPr>
            </a:lvl1pPr>
          </a:lstStyle>
          <a:p>
            <a:r>
              <a:rPr sz="2720" dirty="0">
                <a:solidFill>
                  <a:schemeClr val="bg1"/>
                </a:solidFill>
              </a:rPr>
              <a:t>Splendid</a:t>
            </a:r>
          </a:p>
        </p:txBody>
      </p:sp>
      <p:sp>
        <p:nvSpPr>
          <p:cNvPr id="2" name="Slide Number Placeholder 1">
            <a:extLst>
              <a:ext uri="{FF2B5EF4-FFF2-40B4-BE49-F238E27FC236}">
                <a16:creationId xmlns:a16="http://schemas.microsoft.com/office/drawing/2014/main" id="{57936827-F609-4E8C-B468-DBF1E884D2AF}"/>
              </a:ext>
            </a:extLst>
          </p:cNvPr>
          <p:cNvSpPr>
            <a:spLocks noGrp="1"/>
          </p:cNvSpPr>
          <p:nvPr>
            <p:ph type="sldNum" sz="quarter" idx="12"/>
          </p:nvPr>
        </p:nvSpPr>
        <p:spPr/>
        <p:txBody>
          <a:bodyPr/>
          <a:lstStyle/>
          <a:p>
            <a:fld id="{34CD40A8-A2FF-4B30-912C-DE451A2269C1}" type="slidenum">
              <a:rPr lang="en-GB" smtClean="0"/>
              <a:t>9</a:t>
            </a:fld>
            <a:endParaRPr lang="en-GB" dirty="0"/>
          </a:p>
        </p:txBody>
      </p:sp>
    </p:spTree>
    <p:extLst>
      <p:ext uri="{BB962C8B-B14F-4D97-AF65-F5344CB8AC3E}">
        <p14:creationId xmlns:p14="http://schemas.microsoft.com/office/powerpoint/2010/main" val="41116058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11315</TotalTime>
  <Words>1891</Words>
  <Application>Microsoft Office PowerPoint</Application>
  <PresentationFormat>Widescreen</PresentationFormat>
  <Paragraphs>309</Paragraphs>
  <Slides>22</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Aptos</vt:lpstr>
      <vt:lpstr>Arial</vt:lpstr>
      <vt:lpstr>Branding Bold</vt:lpstr>
      <vt:lpstr>Branding Light</vt:lpstr>
      <vt:lpstr>Branding Semilight</vt:lpstr>
      <vt:lpstr>Calibri</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Longevity by Nature</vt:lpstr>
      <vt:lpstr>Longevity by Nature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Hennebry</dc:creator>
  <cp:lastModifiedBy>Tamas Farkas</cp:lastModifiedBy>
  <cp:revision>99</cp:revision>
  <dcterms:created xsi:type="dcterms:W3CDTF">2021-04-14T10:23:30Z</dcterms:created>
  <dcterms:modified xsi:type="dcterms:W3CDTF">2025-11-25T10:29:08Z</dcterms:modified>
</cp:coreProperties>
</file>